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2.xml" ContentType="application/vnd.openxmlformats-officedocument.drawingml.chart+xml"/>
  <Override PartName="/ppt/theme/themeOverride2.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4.xml" ContentType="application/vnd.openxmlformats-officedocument.drawingml.chart+xml"/>
  <Override PartName="/ppt/theme/themeOverride4.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5.xml" ContentType="application/vnd.openxmlformats-officedocument.drawingml.chart+xml"/>
  <Override PartName="/ppt/theme/themeOverride5.xml" ContentType="application/vnd.openxmlformats-officedocument.themeOverr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charts/chart6.xml" ContentType="application/vnd.openxmlformats-officedocument.drawingml.chart+xml"/>
  <Override PartName="/ppt/theme/themeOverride6.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charts/chart7.xml" ContentType="application/vnd.openxmlformats-officedocument.drawingml.chart+xml"/>
  <Override PartName="/ppt/theme/themeOverride7.xml" ContentType="application/vnd.openxmlformats-officedocument.themeOverr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8.xml" ContentType="application/vnd.openxmlformats-officedocument.drawingml.chart+xml"/>
  <Override PartName="/ppt/theme/themeOverride8.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charts/chart9.xml" ContentType="application/vnd.openxmlformats-officedocument.drawingml.chart+xml"/>
  <Override PartName="/ppt/theme/themeOverride9.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charts/chart10.xml" ContentType="application/vnd.openxmlformats-officedocument.drawingml.chart+xml"/>
  <Override PartName="/ppt/theme/themeOverride10.xml" ContentType="application/vnd.openxmlformats-officedocument.themeOverr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charts/chart11.xml" ContentType="application/vnd.openxmlformats-officedocument.drawingml.chart+xml"/>
  <Override PartName="/ppt/theme/themeOverride11.xml" ContentType="application/vnd.openxmlformats-officedocument.themeOverr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 id="2147483684" r:id="rId3"/>
  </p:sldMasterIdLst>
  <p:notesMasterIdLst>
    <p:notesMasterId r:id="rId35"/>
  </p:notesMasterIdLst>
  <p:handoutMasterIdLst>
    <p:handoutMasterId r:id="rId36"/>
  </p:handoutMasterIdLst>
  <p:sldIdLst>
    <p:sldId id="342" r:id="rId4"/>
    <p:sldId id="458" r:id="rId5"/>
    <p:sldId id="303" r:id="rId6"/>
    <p:sldId id="345" r:id="rId7"/>
    <p:sldId id="310" r:id="rId8"/>
    <p:sldId id="451" r:id="rId9"/>
    <p:sldId id="460" r:id="rId10"/>
    <p:sldId id="461" r:id="rId11"/>
    <p:sldId id="462" r:id="rId12"/>
    <p:sldId id="463" r:id="rId13"/>
    <p:sldId id="480"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396" r:id="rId29"/>
    <p:sldId id="478" r:id="rId30"/>
    <p:sldId id="479" r:id="rId31"/>
    <p:sldId id="300" r:id="rId32"/>
    <p:sldId id="301" r:id="rId33"/>
    <p:sldId id="274" r:id="rId3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8000"/>
    <a:srgbClr val="F5841F"/>
    <a:srgbClr val="FFFFFF"/>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5380" autoAdjust="0"/>
  </p:normalViewPr>
  <p:slideViewPr>
    <p:cSldViewPr snapToGrid="0" snapToObjects="1">
      <p:cViewPr varScale="1">
        <p:scale>
          <a:sx n="146" d="100"/>
          <a:sy n="146" d="100"/>
        </p:scale>
        <p:origin x="594" y="108"/>
      </p:cViewPr>
      <p:guideLst>
        <p:guide orient="horz" pos="1620"/>
        <p:guide pos="2880"/>
      </p:guideLst>
    </p:cSldViewPr>
  </p:slideViewPr>
  <p:outlineViewPr>
    <p:cViewPr>
      <p:scale>
        <a:sx n="33" d="100"/>
        <a:sy n="33" d="100"/>
      </p:scale>
      <p:origin x="0" y="-203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Plus d’une fois par semaine</c:v>
                </c:pt>
                <c:pt idx="1">
                  <c:v>Une fois par semaine</c:v>
                </c:pt>
                <c:pt idx="2">
                  <c:v>Une fois par mois</c:v>
                </c:pt>
                <c:pt idx="3">
                  <c:v>Moins d’une fois par mois</c:v>
                </c:pt>
                <c:pt idx="4">
                  <c:v>Jamais</c:v>
                </c:pt>
                <c:pt idx="5">
                  <c:v>Ne s’applique pas</c:v>
                </c:pt>
              </c:strCache>
            </c:strRef>
          </c:cat>
          <c:val>
            <c:numRef>
              <c:f>Feuil1!$B$2:$B$7</c:f>
              <c:numCache>
                <c:formatCode>0%</c:formatCode>
                <c:ptCount val="6"/>
                <c:pt idx="0">
                  <c:v>0.28000000000000003</c:v>
                </c:pt>
                <c:pt idx="1">
                  <c:v>0.13</c:v>
                </c:pt>
                <c:pt idx="2">
                  <c:v>0.06</c:v>
                </c:pt>
                <c:pt idx="3">
                  <c:v>0.06</c:v>
                </c:pt>
                <c:pt idx="4">
                  <c:v>0.08</c:v>
                </c:pt>
                <c:pt idx="5">
                  <c:v>0.39</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Plus d’une fois par semaine</c:v>
                </c:pt>
                <c:pt idx="1">
                  <c:v>Une fois par semaine</c:v>
                </c:pt>
                <c:pt idx="2">
                  <c:v>Une fois par mois</c:v>
                </c:pt>
                <c:pt idx="3">
                  <c:v>Moins d’une fois par mois</c:v>
                </c:pt>
                <c:pt idx="4">
                  <c:v>Jamais</c:v>
                </c:pt>
                <c:pt idx="5">
                  <c:v>Ne s’applique pas</c:v>
                </c:pt>
              </c:strCache>
            </c:strRef>
          </c:cat>
          <c:val>
            <c:numRef>
              <c:f>Feuil1!$C$2:$C$7</c:f>
              <c:numCache>
                <c:formatCode>0%</c:formatCode>
                <c:ptCount val="6"/>
                <c:pt idx="0">
                  <c:v>0.31</c:v>
                </c:pt>
                <c:pt idx="1">
                  <c:v>0.14000000000000001</c:v>
                </c:pt>
                <c:pt idx="2">
                  <c:v>7.0000000000000007E-2</c:v>
                </c:pt>
                <c:pt idx="3">
                  <c:v>0.05</c:v>
                </c:pt>
                <c:pt idx="4">
                  <c:v>0.1</c:v>
                </c:pt>
                <c:pt idx="5">
                  <c:v>0.34</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Plus d’une fois par semaine</c:v>
                </c:pt>
                <c:pt idx="1">
                  <c:v>Une fois par semaine</c:v>
                </c:pt>
                <c:pt idx="2">
                  <c:v>Une fois par mois</c:v>
                </c:pt>
                <c:pt idx="3">
                  <c:v>Moins d’une fois par mois</c:v>
                </c:pt>
                <c:pt idx="4">
                  <c:v>Jamais</c:v>
                </c:pt>
                <c:pt idx="5">
                  <c:v>Ne s’applique pas</c:v>
                </c:pt>
              </c:strCache>
            </c:strRef>
          </c:cat>
          <c:val>
            <c:numRef>
              <c:f>Feuil1!$D$2:$D$7</c:f>
              <c:numCache>
                <c:formatCode>0%</c:formatCode>
                <c:ptCount val="6"/>
                <c:pt idx="0">
                  <c:v>0.26</c:v>
                </c:pt>
                <c:pt idx="1">
                  <c:v>0.13</c:v>
                </c:pt>
                <c:pt idx="2">
                  <c:v>0.06</c:v>
                </c:pt>
                <c:pt idx="3">
                  <c:v>0.06</c:v>
                </c:pt>
                <c:pt idx="4">
                  <c:v>0.08</c:v>
                </c:pt>
                <c:pt idx="5">
                  <c:v>0.4</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1927913696"/>
          <c:y val="0.10012326512583773"/>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Plutôt à l’aise</c:v>
                </c:pt>
                <c:pt idx="1">
                  <c:v>Plutôt mal à l’aise</c:v>
                </c:pt>
                <c:pt idx="2">
                  <c:v>Je préfère ne pas répondre</c:v>
                </c:pt>
              </c:strCache>
            </c:strRef>
          </c:cat>
          <c:val>
            <c:numRef>
              <c:f>Feuil1!$B$2:$B$4</c:f>
              <c:numCache>
                <c:formatCode>0%</c:formatCode>
                <c:ptCount val="3"/>
                <c:pt idx="0">
                  <c:v>0.43</c:v>
                </c:pt>
                <c:pt idx="1">
                  <c:v>0.5</c:v>
                </c:pt>
                <c:pt idx="2">
                  <c:v>7.0000000000000007E-2</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0"/>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0-9BAB-470A-BEBA-5E52F5398B81}"/>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Plutôt à l’aise</c:v>
                </c:pt>
                <c:pt idx="1">
                  <c:v>Plutôt mal à l’aise</c:v>
                </c:pt>
                <c:pt idx="2">
                  <c:v>Je préfère ne pas répondre</c:v>
                </c:pt>
              </c:strCache>
            </c:strRef>
          </c:cat>
          <c:val>
            <c:numRef>
              <c:f>Feuil1!$C$2:$C$4</c:f>
              <c:numCache>
                <c:formatCode>0%</c:formatCode>
                <c:ptCount val="3"/>
                <c:pt idx="0">
                  <c:v>0.48</c:v>
                </c:pt>
                <c:pt idx="1">
                  <c:v>0.47</c:v>
                </c:pt>
                <c:pt idx="2">
                  <c:v>0.05</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0"/>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9BAB-470A-BEBA-5E52F5398B81}"/>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Plutôt à l’aise</c:v>
                </c:pt>
                <c:pt idx="1">
                  <c:v>Plutôt mal à l’aise</c:v>
                </c:pt>
                <c:pt idx="2">
                  <c:v>Je préfère ne pas répondre</c:v>
                </c:pt>
              </c:strCache>
            </c:strRef>
          </c:cat>
          <c:val>
            <c:numRef>
              <c:f>Feuil1!$D$2:$D$4</c:f>
              <c:numCache>
                <c:formatCode>0%</c:formatCode>
                <c:ptCount val="3"/>
                <c:pt idx="0">
                  <c:v>0.41</c:v>
                </c:pt>
                <c:pt idx="1">
                  <c:v>0.5</c:v>
                </c:pt>
                <c:pt idx="2">
                  <c:v>0.08</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
          <c:y val="7.8138156436959899E-2"/>
          <c:w val="0.99825583612815272"/>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58309936935143E-3"/>
          <c:y val="0.10878111262949432"/>
          <c:w val="0.99568416900630652"/>
          <c:h val="0.56798608375706217"/>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…hétérosexuel.le (attirance ou relations sexuelles avec les personnes du sexe opposé)</c:v>
                </c:pt>
                <c:pt idx="1">
                  <c:v>…homosexuel.le, c'est-à-dire gai ou lesbienne (attirance ou relations sexuelles avec les personnes du même sexe)</c:v>
                </c:pt>
                <c:pt idx="2">
                  <c:v>…bisexuel.le (attirance ou relations sexuelles avec les personnes des deux sexes)</c:v>
                </c:pt>
                <c:pt idx="3">
                  <c:v>Je ne sais pas</c:v>
                </c:pt>
                <c:pt idx="4">
                  <c:v>Je préfère ne pas répondre</c:v>
                </c:pt>
              </c:strCache>
            </c:strRef>
          </c:cat>
          <c:val>
            <c:numRef>
              <c:f>Feuil1!$B$2:$B$6</c:f>
              <c:numCache>
                <c:formatCode>0%</c:formatCode>
                <c:ptCount val="5"/>
                <c:pt idx="0">
                  <c:v>0.89</c:v>
                </c:pt>
                <c:pt idx="1">
                  <c:v>0.03</c:v>
                </c:pt>
                <c:pt idx="2">
                  <c:v>0.05</c:v>
                </c:pt>
                <c:pt idx="3">
                  <c:v>0.01</c:v>
                </c:pt>
                <c:pt idx="4">
                  <c:v>0.02</c:v>
                </c:pt>
              </c:numCache>
            </c:numRef>
          </c:val>
          <c:extLst>
            <c:ext xmlns:c16="http://schemas.microsoft.com/office/drawing/2014/chart" uri="{C3380CC4-5D6E-409C-BE32-E72D297353CC}">
              <c16:uniqueId val="{00000000-FA92-4E61-816D-200261BE2298}"/>
            </c:ext>
          </c:extLst>
        </c:ser>
        <c:ser>
          <c:idx val="1"/>
          <c:order val="1"/>
          <c:tx>
            <c:strRef>
              <c:f>Feuil1!$C$1</c:f>
              <c:strCache>
                <c:ptCount val="1"/>
                <c:pt idx="0">
                  <c:v>Québec (n=410)</c:v>
                </c:pt>
              </c:strCache>
            </c:strRef>
          </c:tx>
          <c:spPr>
            <a:solidFill>
              <a:schemeClr val="bg1">
                <a:lumMod val="85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FA92-4E61-816D-200261BE2298}"/>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FA92-4E61-816D-200261BE2298}"/>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…hétérosexuel.le (attirance ou relations sexuelles avec les personnes du sexe opposé)</c:v>
                </c:pt>
                <c:pt idx="1">
                  <c:v>…homosexuel.le, c'est-à-dire gai ou lesbienne (attirance ou relations sexuelles avec les personnes du même sexe)</c:v>
                </c:pt>
                <c:pt idx="2">
                  <c:v>…bisexuel.le (attirance ou relations sexuelles avec les personnes des deux sexes)</c:v>
                </c:pt>
                <c:pt idx="3">
                  <c:v>Je ne sais pas</c:v>
                </c:pt>
                <c:pt idx="4">
                  <c:v>Je préfère ne pas répondre</c:v>
                </c:pt>
              </c:strCache>
            </c:strRef>
          </c:cat>
          <c:val>
            <c:numRef>
              <c:f>Feuil1!$C$2:$C$6</c:f>
              <c:numCache>
                <c:formatCode>0%</c:formatCode>
                <c:ptCount val="5"/>
                <c:pt idx="0">
                  <c:v>0.88</c:v>
                </c:pt>
                <c:pt idx="1">
                  <c:v>0.04</c:v>
                </c:pt>
                <c:pt idx="2">
                  <c:v>0.05</c:v>
                </c:pt>
                <c:pt idx="3">
                  <c:v>0.01</c:v>
                </c:pt>
                <c:pt idx="4">
                  <c:v>0.01</c:v>
                </c:pt>
              </c:numCache>
            </c:numRef>
          </c:val>
          <c:extLst>
            <c:ext xmlns:c16="http://schemas.microsoft.com/office/drawing/2014/chart" uri="{C3380CC4-5D6E-409C-BE32-E72D297353CC}">
              <c16:uniqueId val="{00000003-FA92-4E61-816D-200261BE2298}"/>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4-FA92-4E61-816D-200261BE2298}"/>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FA92-4E61-816D-200261BE2298}"/>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…hétérosexuel.le (attirance ou relations sexuelles avec les personnes du sexe opposé)</c:v>
                </c:pt>
                <c:pt idx="1">
                  <c:v>…homosexuel.le, c'est-à-dire gai ou lesbienne (attirance ou relations sexuelles avec les personnes du même sexe)</c:v>
                </c:pt>
                <c:pt idx="2">
                  <c:v>…bisexuel.le (attirance ou relations sexuelles avec les personnes des deux sexes)</c:v>
                </c:pt>
                <c:pt idx="3">
                  <c:v>Je ne sais pas</c:v>
                </c:pt>
                <c:pt idx="4">
                  <c:v>Je préfère ne pas répondre</c:v>
                </c:pt>
              </c:strCache>
            </c:strRef>
          </c:cat>
          <c:val>
            <c:numRef>
              <c:f>Feuil1!$D$2:$D$6</c:f>
              <c:numCache>
                <c:formatCode>0%</c:formatCode>
                <c:ptCount val="5"/>
                <c:pt idx="0">
                  <c:v>0.89</c:v>
                </c:pt>
                <c:pt idx="1">
                  <c:v>0.03</c:v>
                </c:pt>
                <c:pt idx="2">
                  <c:v>0.04</c:v>
                </c:pt>
                <c:pt idx="3">
                  <c:v>0.01</c:v>
                </c:pt>
                <c:pt idx="4">
                  <c:v>0.02</c:v>
                </c:pt>
              </c:numCache>
            </c:numRef>
          </c:val>
          <c:extLst>
            <c:ext xmlns:c16="http://schemas.microsoft.com/office/drawing/2014/chart" uri="{C3380CC4-5D6E-409C-BE32-E72D297353CC}">
              <c16:uniqueId val="{00000006-FA92-4E61-816D-200261BE2298}"/>
            </c:ext>
          </c:extLst>
        </c:ser>
        <c:dLbls>
          <c:showLegendKey val="0"/>
          <c:showVal val="1"/>
          <c:showCatName val="0"/>
          <c:showSerName val="0"/>
          <c:showPercent val="0"/>
          <c:showBubbleSize val="0"/>
        </c:dLbls>
        <c:gapWidth val="150"/>
        <c:overlap val="-25"/>
        <c:axId val="14067200"/>
        <c:axId val="195178432"/>
      </c:barChart>
      <c:catAx>
        <c:axId val="14067200"/>
        <c:scaling>
          <c:orientation val="minMax"/>
        </c:scaling>
        <c:delete val="0"/>
        <c:axPos val="b"/>
        <c:numFmt formatCode="General" sourceLinked="1"/>
        <c:majorTickMark val="none"/>
        <c:minorTickMark val="none"/>
        <c:tickLblPos val="nextTo"/>
        <c:txPr>
          <a:bodyPr/>
          <a:lstStyle/>
          <a:p>
            <a:pPr>
              <a:defRPr sz="800">
                <a:latin typeface="+mn-lt"/>
              </a:defRPr>
            </a:pPr>
            <a:endParaRPr lang="fr-FR"/>
          </a:p>
        </c:txPr>
        <c:crossAx val="195178432"/>
        <c:crosses val="autoZero"/>
        <c:auto val="1"/>
        <c:lblAlgn val="ctr"/>
        <c:lblOffset val="100"/>
        <c:noMultiLvlLbl val="0"/>
      </c:catAx>
      <c:valAx>
        <c:axId val="195178432"/>
        <c:scaling>
          <c:orientation val="minMax"/>
          <c:max val="1"/>
          <c:min val="0"/>
        </c:scaling>
        <c:delete val="1"/>
        <c:axPos val="l"/>
        <c:numFmt formatCode="0%" sourceLinked="1"/>
        <c:majorTickMark val="out"/>
        <c:minorTickMark val="none"/>
        <c:tickLblPos val="nextTo"/>
        <c:crossAx val="14067200"/>
        <c:crosses val="autoZero"/>
        <c:crossBetween val="between"/>
        <c:majorUnit val="0.1"/>
        <c:minorUnit val="2.0000000000000004E-2"/>
      </c:valAx>
    </c:plotArea>
    <c:legend>
      <c:legendPos val="t"/>
      <c:layout>
        <c:manualLayout>
          <c:xMode val="edge"/>
          <c:yMode val="edge"/>
          <c:x val="0.12804387267048789"/>
          <c:y val="4.0336174461466458E-2"/>
          <c:w val="0.76943678226889989"/>
          <c:h val="8.2994176959595198E-2"/>
        </c:manualLayout>
      </c:layout>
      <c:overlay val="0"/>
      <c:txPr>
        <a:bodyPr/>
        <a:lstStyle/>
        <a:p>
          <a:pPr>
            <a:defRPr sz="1000">
              <a:latin typeface="+mn-lt"/>
            </a:defRPr>
          </a:pPr>
          <a:endParaRPr lang="fr-FR"/>
        </a:p>
      </c:txPr>
    </c:legend>
    <c:plotVisOnly val="1"/>
    <c:dispBlanksAs val="gap"/>
    <c:showDLblsOverMax val="0"/>
  </c:chart>
  <c:txPr>
    <a:bodyPr/>
    <a:lstStyle/>
    <a:p>
      <a:pPr>
        <a:defRPr sz="900">
          <a:latin typeface="Arial" pitchFamily="34" charset="0"/>
          <a:cs typeface="Arial" pitchFamily="34" charset="0"/>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Plus d’une fois par semaine</c:v>
                </c:pt>
                <c:pt idx="1">
                  <c:v>Une fois par semaine</c:v>
                </c:pt>
                <c:pt idx="2">
                  <c:v>Une fois par mois</c:v>
                </c:pt>
                <c:pt idx="3">
                  <c:v>Moins d’une fois par mois</c:v>
                </c:pt>
                <c:pt idx="4">
                  <c:v>Jamais</c:v>
                </c:pt>
                <c:pt idx="5">
                  <c:v>Ne s’applique pas</c:v>
                </c:pt>
              </c:strCache>
            </c:strRef>
          </c:cat>
          <c:val>
            <c:numRef>
              <c:f>Feuil1!$B$2:$B$7</c:f>
              <c:numCache>
                <c:formatCode>0%</c:formatCode>
                <c:ptCount val="6"/>
                <c:pt idx="0">
                  <c:v>0.1</c:v>
                </c:pt>
                <c:pt idx="1">
                  <c:v>0.1</c:v>
                </c:pt>
                <c:pt idx="2">
                  <c:v>7.0000000000000007E-2</c:v>
                </c:pt>
                <c:pt idx="3">
                  <c:v>0.13</c:v>
                </c:pt>
                <c:pt idx="4">
                  <c:v>0.28000000000000003</c:v>
                </c:pt>
                <c:pt idx="5">
                  <c:v>0.32</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0"/>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0-52B4-49FA-B25C-F577845A7062}"/>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2"/>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52B4-49FA-B25C-F577845A7062}"/>
                </c:ext>
              </c:extLst>
            </c:dLbl>
            <c:dLbl>
              <c:idx val="3"/>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Plus d’une fois par semaine</c:v>
                </c:pt>
                <c:pt idx="1">
                  <c:v>Une fois par semaine</c:v>
                </c:pt>
                <c:pt idx="2">
                  <c:v>Une fois par mois</c:v>
                </c:pt>
                <c:pt idx="3">
                  <c:v>Moins d’une fois par mois</c:v>
                </c:pt>
                <c:pt idx="4">
                  <c:v>Jamais</c:v>
                </c:pt>
                <c:pt idx="5">
                  <c:v>Ne s’applique pas</c:v>
                </c:pt>
              </c:strCache>
            </c:strRef>
          </c:cat>
          <c:val>
            <c:numRef>
              <c:f>Feuil1!$C$2:$C$7</c:f>
              <c:numCache>
                <c:formatCode>0%</c:formatCode>
                <c:ptCount val="6"/>
                <c:pt idx="0">
                  <c:v>0.16</c:v>
                </c:pt>
                <c:pt idx="1">
                  <c:v>0.1</c:v>
                </c:pt>
                <c:pt idx="2">
                  <c:v>0.1</c:v>
                </c:pt>
                <c:pt idx="3">
                  <c:v>0.09</c:v>
                </c:pt>
                <c:pt idx="4">
                  <c:v>0.28000000000000003</c:v>
                </c:pt>
                <c:pt idx="5">
                  <c:v>0.28000000000000003</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0"/>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52B4-49FA-B25C-F577845A7062}"/>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2"/>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52B4-49FA-B25C-F577845A7062}"/>
                </c:ext>
              </c:extLst>
            </c:dLbl>
            <c:dLbl>
              <c:idx val="3"/>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Plus d’une fois par semaine</c:v>
                </c:pt>
                <c:pt idx="1">
                  <c:v>Une fois par semaine</c:v>
                </c:pt>
                <c:pt idx="2">
                  <c:v>Une fois par mois</c:v>
                </c:pt>
                <c:pt idx="3">
                  <c:v>Moins d’une fois par mois</c:v>
                </c:pt>
                <c:pt idx="4">
                  <c:v>Jamais</c:v>
                </c:pt>
                <c:pt idx="5">
                  <c:v>Ne s’applique pas</c:v>
                </c:pt>
              </c:strCache>
            </c:strRef>
          </c:cat>
          <c:val>
            <c:numRef>
              <c:f>Feuil1!$D$2:$D$7</c:f>
              <c:numCache>
                <c:formatCode>0%</c:formatCode>
                <c:ptCount val="6"/>
                <c:pt idx="0">
                  <c:v>0.08</c:v>
                </c:pt>
                <c:pt idx="1">
                  <c:v>0.11</c:v>
                </c:pt>
                <c:pt idx="2">
                  <c:v>0.06</c:v>
                </c:pt>
                <c:pt idx="3">
                  <c:v>0.14000000000000001</c:v>
                </c:pt>
                <c:pt idx="4">
                  <c:v>0.28000000000000003</c:v>
                </c:pt>
                <c:pt idx="5">
                  <c:v>0.33</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1927913696"/>
          <c:y val="0.10012326512583773"/>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Oui</c:v>
                </c:pt>
                <c:pt idx="1">
                  <c:v>Non</c:v>
                </c:pt>
              </c:strCache>
            </c:strRef>
          </c:cat>
          <c:val>
            <c:numRef>
              <c:f>Feuil1!$B$2:$B$3</c:f>
              <c:numCache>
                <c:formatCode>0%</c:formatCode>
                <c:ptCount val="2"/>
                <c:pt idx="0">
                  <c:v>0.46</c:v>
                </c:pt>
                <c:pt idx="1">
                  <c:v>0.54</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0"/>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0-9BAB-470A-BEBA-5E52F5398B81}"/>
                </c:ext>
              </c:extLst>
            </c:dLbl>
            <c:dLbl>
              <c:idx val="1"/>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1">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1">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1">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Oui</c:v>
                </c:pt>
                <c:pt idx="1">
                  <c:v>Non</c:v>
                </c:pt>
              </c:strCache>
            </c:strRef>
          </c:cat>
          <c:val>
            <c:numRef>
              <c:f>Feuil1!$C$2:$C$3</c:f>
              <c:numCache>
                <c:formatCode>0%</c:formatCode>
                <c:ptCount val="2"/>
                <c:pt idx="0">
                  <c:v>0.57999999999999996</c:v>
                </c:pt>
                <c:pt idx="1">
                  <c:v>0.42</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0"/>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9BAB-470A-BEBA-5E52F5398B81}"/>
                </c:ext>
              </c:extLst>
            </c:dLbl>
            <c:dLbl>
              <c:idx val="1"/>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1">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1">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1">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Oui</c:v>
                </c:pt>
                <c:pt idx="1">
                  <c:v>Non</c:v>
                </c:pt>
              </c:strCache>
            </c:strRef>
          </c:cat>
          <c:val>
            <c:numRef>
              <c:f>Feuil1!$D$2:$D$3</c:f>
              <c:numCache>
                <c:formatCode>0%</c:formatCode>
                <c:ptCount val="2"/>
                <c:pt idx="0">
                  <c:v>0.43</c:v>
                </c:pt>
                <c:pt idx="1">
                  <c:v>0.56999999999999995</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
          <c:y val="7.7858409040549512E-3"/>
          <c:w val="0.99825583612815272"/>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facile</c:v>
                </c:pt>
                <c:pt idx="1">
                  <c:v>Assez facile</c:v>
                </c:pt>
                <c:pt idx="2">
                  <c:v>Assez difficile</c:v>
                </c:pt>
                <c:pt idx="3">
                  <c:v>Très difficile</c:v>
                </c:pt>
                <c:pt idx="4">
                  <c:v>Je préfère ne pas répondre</c:v>
                </c:pt>
              </c:strCache>
            </c:strRef>
          </c:cat>
          <c:val>
            <c:numRef>
              <c:f>Feuil1!$B$2:$B$6</c:f>
              <c:numCache>
                <c:formatCode>0%</c:formatCode>
                <c:ptCount val="5"/>
                <c:pt idx="0">
                  <c:v>0.17</c:v>
                </c:pt>
                <c:pt idx="1">
                  <c:v>0.51</c:v>
                </c:pt>
                <c:pt idx="2">
                  <c:v>0.24</c:v>
                </c:pt>
                <c:pt idx="3">
                  <c:v>0.03</c:v>
                </c:pt>
                <c:pt idx="4">
                  <c:v>0.05</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facile</c:v>
                </c:pt>
                <c:pt idx="1">
                  <c:v>Assez facile</c:v>
                </c:pt>
                <c:pt idx="2">
                  <c:v>Assez difficile</c:v>
                </c:pt>
                <c:pt idx="3">
                  <c:v>Très difficile</c:v>
                </c:pt>
                <c:pt idx="4">
                  <c:v>Je préfère ne pas répondre</c:v>
                </c:pt>
              </c:strCache>
            </c:strRef>
          </c:cat>
          <c:val>
            <c:numRef>
              <c:f>Feuil1!$C$2:$C$6</c:f>
              <c:numCache>
                <c:formatCode>0%</c:formatCode>
                <c:ptCount val="5"/>
                <c:pt idx="0">
                  <c:v>0.18</c:v>
                </c:pt>
                <c:pt idx="1">
                  <c:v>0.55000000000000004</c:v>
                </c:pt>
                <c:pt idx="2">
                  <c:v>0.22</c:v>
                </c:pt>
                <c:pt idx="3">
                  <c:v>0.02</c:v>
                </c:pt>
                <c:pt idx="4">
                  <c:v>0.03</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facile</c:v>
                </c:pt>
                <c:pt idx="1">
                  <c:v>Assez facile</c:v>
                </c:pt>
                <c:pt idx="2">
                  <c:v>Assez difficile</c:v>
                </c:pt>
                <c:pt idx="3">
                  <c:v>Très difficile</c:v>
                </c:pt>
                <c:pt idx="4">
                  <c:v>Je préfère ne pas répondre</c:v>
                </c:pt>
              </c:strCache>
            </c:strRef>
          </c:cat>
          <c:val>
            <c:numRef>
              <c:f>Feuil1!$D$2:$D$6</c:f>
              <c:numCache>
                <c:formatCode>0%</c:formatCode>
                <c:ptCount val="5"/>
                <c:pt idx="0">
                  <c:v>0.17</c:v>
                </c:pt>
                <c:pt idx="1">
                  <c:v>0.5</c:v>
                </c:pt>
                <c:pt idx="2">
                  <c:v>0.25</c:v>
                </c:pt>
                <c:pt idx="3">
                  <c:v>0.03</c:v>
                </c:pt>
                <c:pt idx="4">
                  <c:v>0.06</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1927913696"/>
          <c:y val="0.10012326512583773"/>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Entièrement d'accord</c:v>
                </c:pt>
                <c:pt idx="1">
                  <c:v>Plutôt d'accord</c:v>
                </c:pt>
                <c:pt idx="2">
                  <c:v>Plutôt en désaccord</c:v>
                </c:pt>
                <c:pt idx="3">
                  <c:v>Entièrement en désaccord</c:v>
                </c:pt>
                <c:pt idx="4">
                  <c:v>Je préfère ne pas répondre</c:v>
                </c:pt>
              </c:strCache>
            </c:strRef>
          </c:cat>
          <c:val>
            <c:numRef>
              <c:f>Feuil1!$B$2:$B$6</c:f>
              <c:numCache>
                <c:formatCode>0%</c:formatCode>
                <c:ptCount val="5"/>
                <c:pt idx="0">
                  <c:v>0.08</c:v>
                </c:pt>
                <c:pt idx="1">
                  <c:v>0.41</c:v>
                </c:pt>
                <c:pt idx="2">
                  <c:v>0.28000000000000003</c:v>
                </c:pt>
                <c:pt idx="3">
                  <c:v>0.15</c:v>
                </c:pt>
                <c:pt idx="4">
                  <c:v>7.0000000000000007E-2</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1"/>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2"/>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7051-4B0C-A148-DD3095AE4D72}"/>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Entièrement d'accord</c:v>
                </c:pt>
                <c:pt idx="1">
                  <c:v>Plutôt d'accord</c:v>
                </c:pt>
                <c:pt idx="2">
                  <c:v>Plutôt en désaccord</c:v>
                </c:pt>
                <c:pt idx="3">
                  <c:v>Entièrement en désaccord</c:v>
                </c:pt>
                <c:pt idx="4">
                  <c:v>Je préfère ne pas répondre</c:v>
                </c:pt>
              </c:strCache>
            </c:strRef>
          </c:cat>
          <c:val>
            <c:numRef>
              <c:f>Feuil1!$C$2:$C$6</c:f>
              <c:numCache>
                <c:formatCode>0%</c:formatCode>
                <c:ptCount val="5"/>
                <c:pt idx="0">
                  <c:v>0.09</c:v>
                </c:pt>
                <c:pt idx="1">
                  <c:v>0.3</c:v>
                </c:pt>
                <c:pt idx="2">
                  <c:v>0.38</c:v>
                </c:pt>
                <c:pt idx="3">
                  <c:v>0.18</c:v>
                </c:pt>
                <c:pt idx="4">
                  <c:v>0.05</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1"/>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2"/>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0-7051-4B0C-A148-DD3095AE4D72}"/>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Entièrement d'accord</c:v>
                </c:pt>
                <c:pt idx="1">
                  <c:v>Plutôt d'accord</c:v>
                </c:pt>
                <c:pt idx="2">
                  <c:v>Plutôt en désaccord</c:v>
                </c:pt>
                <c:pt idx="3">
                  <c:v>Entièrement en désaccord</c:v>
                </c:pt>
                <c:pt idx="4">
                  <c:v>Je préfère ne pas répondre</c:v>
                </c:pt>
              </c:strCache>
            </c:strRef>
          </c:cat>
          <c:val>
            <c:numRef>
              <c:f>Feuil1!$D$2:$D$6</c:f>
              <c:numCache>
                <c:formatCode>0%</c:formatCode>
                <c:ptCount val="5"/>
                <c:pt idx="0">
                  <c:v>0.08</c:v>
                </c:pt>
                <c:pt idx="1">
                  <c:v>0.45</c:v>
                </c:pt>
                <c:pt idx="2">
                  <c:v>0.25</c:v>
                </c:pt>
                <c:pt idx="3">
                  <c:v>0.15</c:v>
                </c:pt>
                <c:pt idx="4">
                  <c:v>7.0000000000000007E-2</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1927913696"/>
          <c:y val="0.10012326512583773"/>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3514187164109059"/>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À l’aise</c:v>
                </c:pt>
                <c:pt idx="1">
                  <c:v>Plutôt à l’aise</c:v>
                </c:pt>
                <c:pt idx="2">
                  <c:v>Plutôt mal à l’aise</c:v>
                </c:pt>
                <c:pt idx="3">
                  <c:v>Mal à l’aise</c:v>
                </c:pt>
                <c:pt idx="4">
                  <c:v>Je ne parle jamais de mes proches dans mon travail</c:v>
                </c:pt>
                <c:pt idx="5">
                  <c:v>Ne s’applique pas</c:v>
                </c:pt>
              </c:strCache>
            </c:strRef>
          </c:cat>
          <c:val>
            <c:numRef>
              <c:f>Feuil1!$B$2:$B$7</c:f>
              <c:numCache>
                <c:formatCode>0%</c:formatCode>
                <c:ptCount val="6"/>
                <c:pt idx="0">
                  <c:v>0.35</c:v>
                </c:pt>
                <c:pt idx="1">
                  <c:v>0.24</c:v>
                </c:pt>
                <c:pt idx="2">
                  <c:v>0.11</c:v>
                </c:pt>
                <c:pt idx="3">
                  <c:v>7.0000000000000007E-2</c:v>
                </c:pt>
                <c:pt idx="4">
                  <c:v>0.09</c:v>
                </c:pt>
                <c:pt idx="5">
                  <c:v>0.14000000000000001</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0"/>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0-9BE4-480A-B11E-AE43340E2454}"/>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À l’aise</c:v>
                </c:pt>
                <c:pt idx="1">
                  <c:v>Plutôt à l’aise</c:v>
                </c:pt>
                <c:pt idx="2">
                  <c:v>Plutôt mal à l’aise</c:v>
                </c:pt>
                <c:pt idx="3">
                  <c:v>Mal à l’aise</c:v>
                </c:pt>
                <c:pt idx="4">
                  <c:v>Je ne parle jamais de mes proches dans mon travail</c:v>
                </c:pt>
                <c:pt idx="5">
                  <c:v>Ne s’applique pas</c:v>
                </c:pt>
              </c:strCache>
            </c:strRef>
          </c:cat>
          <c:val>
            <c:numRef>
              <c:f>Feuil1!$C$2:$C$7</c:f>
              <c:numCache>
                <c:formatCode>0%</c:formatCode>
                <c:ptCount val="6"/>
                <c:pt idx="0">
                  <c:v>0.4</c:v>
                </c:pt>
                <c:pt idx="1">
                  <c:v>0.27</c:v>
                </c:pt>
                <c:pt idx="2">
                  <c:v>0.1</c:v>
                </c:pt>
                <c:pt idx="3">
                  <c:v>0.05</c:v>
                </c:pt>
                <c:pt idx="4">
                  <c:v>0.09</c:v>
                </c:pt>
                <c:pt idx="5">
                  <c:v>0.1</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0"/>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9BE4-480A-B11E-AE43340E2454}"/>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À l’aise</c:v>
                </c:pt>
                <c:pt idx="1">
                  <c:v>Plutôt à l’aise</c:v>
                </c:pt>
                <c:pt idx="2">
                  <c:v>Plutôt mal à l’aise</c:v>
                </c:pt>
                <c:pt idx="3">
                  <c:v>Mal à l’aise</c:v>
                </c:pt>
                <c:pt idx="4">
                  <c:v>Je ne parle jamais de mes proches dans mon travail</c:v>
                </c:pt>
                <c:pt idx="5">
                  <c:v>Ne s’applique pas</c:v>
                </c:pt>
              </c:strCache>
            </c:strRef>
          </c:cat>
          <c:val>
            <c:numRef>
              <c:f>Feuil1!$D$2:$D$7</c:f>
              <c:numCache>
                <c:formatCode>0%</c:formatCode>
                <c:ptCount val="6"/>
                <c:pt idx="0">
                  <c:v>0.33</c:v>
                </c:pt>
                <c:pt idx="1">
                  <c:v>0.23</c:v>
                </c:pt>
                <c:pt idx="2">
                  <c:v>0.12</c:v>
                </c:pt>
                <c:pt idx="3">
                  <c:v>7.0000000000000007E-2</c:v>
                </c:pt>
                <c:pt idx="4">
                  <c:v>0.09</c:v>
                </c:pt>
                <c:pt idx="5">
                  <c:v>0.16</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out"/>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1927913696"/>
          <c:y val="0.10012326512583773"/>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Beaucoup d’hésitations</c:v>
                </c:pt>
                <c:pt idx="1">
                  <c:v>Un peu d’hésitations</c:v>
                </c:pt>
                <c:pt idx="2">
                  <c:v>Aucune hésitation</c:v>
                </c:pt>
                <c:pt idx="3">
                  <c:v>Je ne sais pas</c:v>
                </c:pt>
              </c:strCache>
            </c:strRef>
          </c:cat>
          <c:val>
            <c:numRef>
              <c:f>Feuil1!$B$2:$B$5</c:f>
              <c:numCache>
                <c:formatCode>0%</c:formatCode>
                <c:ptCount val="4"/>
                <c:pt idx="0">
                  <c:v>0.09</c:v>
                </c:pt>
                <c:pt idx="1">
                  <c:v>0.21</c:v>
                </c:pt>
                <c:pt idx="2">
                  <c:v>0.55000000000000004</c:v>
                </c:pt>
                <c:pt idx="3">
                  <c:v>0.15</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Beaucoup d’hésitations</c:v>
                </c:pt>
                <c:pt idx="1">
                  <c:v>Un peu d’hésitations</c:v>
                </c:pt>
                <c:pt idx="2">
                  <c:v>Aucune hésitation</c:v>
                </c:pt>
                <c:pt idx="3">
                  <c:v>Je ne sais pas</c:v>
                </c:pt>
              </c:strCache>
            </c:strRef>
          </c:cat>
          <c:val>
            <c:numRef>
              <c:f>Feuil1!$C$2:$C$5</c:f>
              <c:numCache>
                <c:formatCode>0%</c:formatCode>
                <c:ptCount val="4"/>
                <c:pt idx="0">
                  <c:v>0.09</c:v>
                </c:pt>
                <c:pt idx="1">
                  <c:v>0.22</c:v>
                </c:pt>
                <c:pt idx="2">
                  <c:v>0.59</c:v>
                </c:pt>
                <c:pt idx="3">
                  <c:v>0.1</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Beaucoup d’hésitations</c:v>
                </c:pt>
                <c:pt idx="1">
                  <c:v>Un peu d’hésitations</c:v>
                </c:pt>
                <c:pt idx="2">
                  <c:v>Aucune hésitation</c:v>
                </c:pt>
                <c:pt idx="3">
                  <c:v>Je ne sais pas</c:v>
                </c:pt>
              </c:strCache>
            </c:strRef>
          </c:cat>
          <c:val>
            <c:numRef>
              <c:f>Feuil1!$D$2:$D$5</c:f>
              <c:numCache>
                <c:formatCode>0%</c:formatCode>
                <c:ptCount val="4"/>
                <c:pt idx="0">
                  <c:v>0.09</c:v>
                </c:pt>
                <c:pt idx="1">
                  <c:v>0.21</c:v>
                </c:pt>
                <c:pt idx="2">
                  <c:v>0.54</c:v>
                </c:pt>
                <c:pt idx="3">
                  <c:v>0.17</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1933811902688791"/>
          <c:y val="0.13845667423272887"/>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bien acceptée</c:v>
                </c:pt>
                <c:pt idx="1">
                  <c:v>Assez bien acceptée</c:v>
                </c:pt>
                <c:pt idx="2">
                  <c:v>Assez mal acceptée</c:v>
                </c:pt>
                <c:pt idx="3">
                  <c:v>Très mal acceptée</c:v>
                </c:pt>
                <c:pt idx="4">
                  <c:v>Je préfère ne pas répondre</c:v>
                </c:pt>
              </c:strCache>
            </c:strRef>
          </c:cat>
          <c:val>
            <c:numRef>
              <c:f>Feuil1!$B$2:$B$6</c:f>
              <c:numCache>
                <c:formatCode>0%</c:formatCode>
                <c:ptCount val="5"/>
                <c:pt idx="0">
                  <c:v>0.17</c:v>
                </c:pt>
                <c:pt idx="1">
                  <c:v>0.4</c:v>
                </c:pt>
                <c:pt idx="2">
                  <c:v>0.22</c:v>
                </c:pt>
                <c:pt idx="3">
                  <c:v>0.04</c:v>
                </c:pt>
                <c:pt idx="4">
                  <c:v>0.16</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bien acceptée</c:v>
                </c:pt>
                <c:pt idx="1">
                  <c:v>Assez bien acceptée</c:v>
                </c:pt>
                <c:pt idx="2">
                  <c:v>Assez mal acceptée</c:v>
                </c:pt>
                <c:pt idx="3">
                  <c:v>Très mal acceptée</c:v>
                </c:pt>
                <c:pt idx="4">
                  <c:v>Je préfère ne pas répondre</c:v>
                </c:pt>
              </c:strCache>
            </c:strRef>
          </c:cat>
          <c:val>
            <c:numRef>
              <c:f>Feuil1!$C$2:$C$6</c:f>
              <c:numCache>
                <c:formatCode>0%</c:formatCode>
                <c:ptCount val="5"/>
                <c:pt idx="0">
                  <c:v>0.2</c:v>
                </c:pt>
                <c:pt idx="1">
                  <c:v>0.44</c:v>
                </c:pt>
                <c:pt idx="2">
                  <c:v>0.21</c:v>
                </c:pt>
                <c:pt idx="3">
                  <c:v>0.04</c:v>
                </c:pt>
                <c:pt idx="4">
                  <c:v>0.12</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bien acceptée</c:v>
                </c:pt>
                <c:pt idx="1">
                  <c:v>Assez bien acceptée</c:v>
                </c:pt>
                <c:pt idx="2">
                  <c:v>Assez mal acceptée</c:v>
                </c:pt>
                <c:pt idx="3">
                  <c:v>Très mal acceptée</c:v>
                </c:pt>
                <c:pt idx="4">
                  <c:v>Je préfère ne pas répondre</c:v>
                </c:pt>
              </c:strCache>
            </c:strRef>
          </c:cat>
          <c:val>
            <c:numRef>
              <c:f>Feuil1!$D$2:$D$6</c:f>
              <c:numCache>
                <c:formatCode>0%</c:formatCode>
                <c:ptCount val="5"/>
                <c:pt idx="0">
                  <c:v>0.17</c:v>
                </c:pt>
                <c:pt idx="1">
                  <c:v>0.39</c:v>
                </c:pt>
                <c:pt idx="2">
                  <c:v>0.23</c:v>
                </c:pt>
                <c:pt idx="3">
                  <c:v>0.05</c:v>
                </c:pt>
                <c:pt idx="4">
                  <c:v>0.17</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0739391735"/>
          <c:y val="0.12887333083814262"/>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59553159635869"/>
          <c:w val="1"/>
          <c:h val="0.68991583258880063"/>
        </c:manualLayout>
      </c:layout>
      <c:barChart>
        <c:barDir val="col"/>
        <c:grouping val="clustered"/>
        <c:varyColors val="0"/>
        <c:ser>
          <c:idx val="0"/>
          <c:order val="0"/>
          <c:tx>
            <c:strRef>
              <c:f>Feuil1!$B$1</c:f>
              <c:strCache>
                <c:ptCount val="1"/>
                <c:pt idx="0">
                  <c:v>Total (n=1517)</c:v>
                </c:pt>
              </c:strCache>
            </c:strRef>
          </c:tx>
          <c:spPr>
            <a:solidFill>
              <a:srgbClr val="F5841F"/>
            </a:solidFill>
          </c:spPr>
          <c:invertIfNegative val="0"/>
          <c:dLbls>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Impact positif</c:v>
                </c:pt>
                <c:pt idx="1">
                  <c:v>Aucun impact</c:v>
                </c:pt>
                <c:pt idx="2">
                  <c:v>Impact négatif</c:v>
                </c:pt>
              </c:strCache>
            </c:strRef>
          </c:cat>
          <c:val>
            <c:numRef>
              <c:f>Feuil1!$B$2:$B$4</c:f>
              <c:numCache>
                <c:formatCode>0%</c:formatCode>
                <c:ptCount val="3"/>
                <c:pt idx="0">
                  <c:v>0.4</c:v>
                </c:pt>
                <c:pt idx="1">
                  <c:v>0.52</c:v>
                </c:pt>
                <c:pt idx="2">
                  <c:v>7.0000000000000007E-2</c:v>
                </c:pt>
              </c:numCache>
            </c:numRef>
          </c:val>
          <c:extLst>
            <c:ext xmlns:c16="http://schemas.microsoft.com/office/drawing/2014/chart" uri="{C3380CC4-5D6E-409C-BE32-E72D297353CC}">
              <c16:uniqueId val="{00000000-69E4-4139-96D7-F82C57B7C4AD}"/>
            </c:ext>
          </c:extLst>
        </c:ser>
        <c:ser>
          <c:idx val="1"/>
          <c:order val="1"/>
          <c:tx>
            <c:strRef>
              <c:f>Feuil1!$C$1</c:f>
              <c:strCache>
                <c:ptCount val="1"/>
                <c:pt idx="0">
                  <c:v>Québec (n=410)</c:v>
                </c:pt>
              </c:strCache>
            </c:strRef>
          </c:tx>
          <c:spPr>
            <a:solidFill>
              <a:schemeClr val="bg1">
                <a:lumMod val="85000"/>
              </a:schemeClr>
            </a:solidFill>
          </c:spPr>
          <c:invertIfNegative val="0"/>
          <c:dLbls>
            <c:dLbl>
              <c:idx val="0"/>
              <c:spPr>
                <a:noFill/>
                <a:ln>
                  <a:noFill/>
                </a:ln>
                <a:effectLst/>
              </c:spPr>
              <c:txPr>
                <a:bodyPr/>
                <a:lstStyle/>
                <a:p>
                  <a:pPr>
                    <a:defRPr sz="1000" b="1">
                      <a:solidFill>
                        <a:srgbClr val="008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0-825E-4D69-AD91-8ED7E7CBE3B2}"/>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Impact positif</c:v>
                </c:pt>
                <c:pt idx="1">
                  <c:v>Aucun impact</c:v>
                </c:pt>
                <c:pt idx="2">
                  <c:v>Impact négatif</c:v>
                </c:pt>
              </c:strCache>
            </c:strRef>
          </c:cat>
          <c:val>
            <c:numRef>
              <c:f>Feuil1!$C$2:$C$4</c:f>
              <c:numCache>
                <c:formatCode>0%</c:formatCode>
                <c:ptCount val="3"/>
                <c:pt idx="0">
                  <c:v>0.45</c:v>
                </c:pt>
                <c:pt idx="1">
                  <c:v>0.49</c:v>
                </c:pt>
                <c:pt idx="2">
                  <c:v>7.0000000000000007E-2</c:v>
                </c:pt>
              </c:numCache>
            </c:numRef>
          </c:val>
          <c:extLst>
            <c:ext xmlns:c16="http://schemas.microsoft.com/office/drawing/2014/chart" uri="{C3380CC4-5D6E-409C-BE32-E72D297353CC}">
              <c16:uniqueId val="{00000004-69E4-4139-96D7-F82C57B7C4AD}"/>
            </c:ext>
          </c:extLst>
        </c:ser>
        <c:ser>
          <c:idx val="2"/>
          <c:order val="2"/>
          <c:tx>
            <c:strRef>
              <c:f>Feuil1!$D$1</c:f>
              <c:strCache>
                <c:ptCount val="1"/>
                <c:pt idx="0">
                  <c:v>Reste du Canada (n=1107)</c:v>
                </c:pt>
              </c:strCache>
            </c:strRef>
          </c:tx>
          <c:spPr>
            <a:solidFill>
              <a:schemeClr val="bg1">
                <a:lumMod val="50000"/>
              </a:schemeClr>
            </a:solidFill>
          </c:spPr>
          <c:invertIfNegative val="0"/>
          <c:dLbls>
            <c:dLbl>
              <c:idx val="0"/>
              <c:spPr>
                <a:noFill/>
                <a:ln>
                  <a:noFill/>
                </a:ln>
                <a:effectLst/>
              </c:spPr>
              <c:txPr>
                <a:bodyPr/>
                <a:lstStyle/>
                <a:p>
                  <a:pPr>
                    <a:defRPr sz="1000" b="1">
                      <a:solidFill>
                        <a:srgbClr val="FF0000"/>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1-825E-4D69-AD91-8ED7E7CBE3B2}"/>
                </c:ext>
              </c:extLst>
            </c:dLbl>
            <c:dLbl>
              <c:idx val="1"/>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5-69E4-4139-96D7-F82C57B7C4AD}"/>
                </c:ext>
              </c:extLst>
            </c:dLbl>
            <c:dLbl>
              <c:idx val="3"/>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9E4-4139-96D7-F82C57B7C4AD}"/>
                </c:ext>
              </c:extLst>
            </c:dLbl>
            <c:dLbl>
              <c:idx val="5"/>
              <c:spPr/>
              <c:txPr>
                <a:bodyPr/>
                <a:lstStyle/>
                <a:p>
                  <a:pPr>
                    <a:defRPr sz="1000" b="0">
                      <a:solidFill>
                        <a:schemeClr val="tx1"/>
                      </a:solidFill>
                      <a:latin typeface="+mn-lt"/>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9E4-4139-96D7-F82C57B7C4AD}"/>
                </c:ext>
              </c:extLst>
            </c:dLbl>
            <c:spPr>
              <a:noFill/>
              <a:ln>
                <a:noFill/>
              </a:ln>
              <a:effectLst/>
            </c:spPr>
            <c:txPr>
              <a:bodyPr/>
              <a:lstStyle/>
              <a:p>
                <a:pPr>
                  <a:defRPr sz="1000" b="0">
                    <a:solidFill>
                      <a:schemeClr val="tx1"/>
                    </a:solidFill>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Impact positif</c:v>
                </c:pt>
                <c:pt idx="1">
                  <c:v>Aucun impact</c:v>
                </c:pt>
                <c:pt idx="2">
                  <c:v>Impact négatif</c:v>
                </c:pt>
              </c:strCache>
            </c:strRef>
          </c:cat>
          <c:val>
            <c:numRef>
              <c:f>Feuil1!$D$2:$D$4</c:f>
              <c:numCache>
                <c:formatCode>0%</c:formatCode>
                <c:ptCount val="3"/>
                <c:pt idx="0">
                  <c:v>0.39</c:v>
                </c:pt>
                <c:pt idx="1">
                  <c:v>0.54</c:v>
                </c:pt>
                <c:pt idx="2">
                  <c:v>0.08</c:v>
                </c:pt>
              </c:numCache>
            </c:numRef>
          </c:val>
          <c:extLst>
            <c:ext xmlns:c16="http://schemas.microsoft.com/office/drawing/2014/chart" uri="{C3380CC4-5D6E-409C-BE32-E72D297353CC}">
              <c16:uniqueId val="{00000008-69E4-4139-96D7-F82C57B7C4AD}"/>
            </c:ext>
          </c:extLst>
        </c:ser>
        <c:dLbls>
          <c:showLegendKey val="0"/>
          <c:showVal val="1"/>
          <c:showCatName val="0"/>
          <c:showSerName val="0"/>
          <c:showPercent val="0"/>
          <c:showBubbleSize val="0"/>
        </c:dLbls>
        <c:gapWidth val="150"/>
        <c:overlap val="-25"/>
        <c:axId val="49366016"/>
        <c:axId val="134083072"/>
      </c:barChart>
      <c:catAx>
        <c:axId val="49366016"/>
        <c:scaling>
          <c:orientation val="minMax"/>
        </c:scaling>
        <c:delete val="0"/>
        <c:axPos val="b"/>
        <c:numFmt formatCode="General" sourceLinked="1"/>
        <c:majorTickMark val="none"/>
        <c:minorTickMark val="none"/>
        <c:tickLblPos val="nextTo"/>
        <c:txPr>
          <a:bodyPr/>
          <a:lstStyle/>
          <a:p>
            <a:pPr>
              <a:defRPr sz="1000">
                <a:latin typeface="+mn-lt"/>
              </a:defRPr>
            </a:pPr>
            <a:endParaRPr lang="fr-FR"/>
          </a:p>
        </c:txPr>
        <c:crossAx val="134083072"/>
        <c:crosses val="autoZero"/>
        <c:auto val="1"/>
        <c:lblAlgn val="ctr"/>
        <c:lblOffset val="100"/>
        <c:noMultiLvlLbl val="0"/>
      </c:catAx>
      <c:valAx>
        <c:axId val="134083072"/>
        <c:scaling>
          <c:orientation val="minMax"/>
          <c:max val="0.8"/>
          <c:min val="0"/>
        </c:scaling>
        <c:delete val="1"/>
        <c:axPos val="l"/>
        <c:numFmt formatCode="0%" sourceLinked="1"/>
        <c:majorTickMark val="out"/>
        <c:minorTickMark val="none"/>
        <c:tickLblPos val="none"/>
        <c:crossAx val="49366016"/>
        <c:crosses val="autoZero"/>
        <c:crossBetween val="between"/>
        <c:majorUnit val="0.1"/>
        <c:minorUnit val="2.0000000000000004E-2"/>
      </c:valAx>
    </c:plotArea>
    <c:legend>
      <c:legendPos val="t"/>
      <c:layout>
        <c:manualLayout>
          <c:xMode val="edge"/>
          <c:yMode val="edge"/>
          <c:x val="0.12227361927913696"/>
          <c:y val="0.10012326512583773"/>
          <c:w val="0.76943678226889989"/>
          <c:h val="8.2994176959595198E-2"/>
        </c:manualLayout>
      </c:layout>
      <c:overlay val="0"/>
      <c:txPr>
        <a:bodyPr/>
        <a:lstStyle/>
        <a:p>
          <a:pPr>
            <a:defRPr sz="1000">
              <a:latin typeface="+mn-lt"/>
            </a:defRPr>
          </a:pPr>
          <a:endParaRPr lang="fr-FR"/>
        </a:p>
      </c:txPr>
    </c:legend>
    <c:plotVisOnly val="1"/>
    <c:dispBlanksAs val="gap"/>
    <c:showDLblsOverMax val="0"/>
  </c:chart>
  <c:spPr>
    <a:ln>
      <a:noFill/>
    </a:ln>
  </c:spPr>
  <c:txPr>
    <a:bodyPr/>
    <a:lstStyle/>
    <a:p>
      <a:pPr>
        <a:defRPr sz="900">
          <a:latin typeface="Arial" pitchFamily="34" charset="0"/>
          <a:cs typeface="Arial" pitchFamily="34" charset="0"/>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C47557-4D43-4F44-807C-07853139FA52}" type="datetimeFigureOut">
              <a:rPr lang="en-US" smtClean="0"/>
              <a:t>12/13/2019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40BA91-9898-BF40-8593-DDD0C1A64406}" type="slidenum">
              <a:rPr lang="en-US" smtClean="0"/>
              <a:t>‹N°›</a:t>
            </a:fld>
            <a:endParaRPr lang="en-US"/>
          </a:p>
        </p:txBody>
      </p:sp>
    </p:spTree>
    <p:extLst>
      <p:ext uri="{BB962C8B-B14F-4D97-AF65-F5344CB8AC3E}">
        <p14:creationId xmlns:p14="http://schemas.microsoft.com/office/powerpoint/2010/main" val="3632931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7A45BC-E381-5D45-B4C9-4C0102229E30}" type="datetimeFigureOut">
              <a:rPr lang="en-US" smtClean="0"/>
              <a:t>12/13/2019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8C3A58B-7D57-5A41-9A44-9683B0EA003B}" type="slidenum">
              <a:rPr lang="en-US" smtClean="0"/>
              <a:t>‹N°›</a:t>
            </a:fld>
            <a:endParaRPr lang="en-US"/>
          </a:p>
        </p:txBody>
      </p:sp>
    </p:spTree>
    <p:extLst>
      <p:ext uri="{BB962C8B-B14F-4D97-AF65-F5344CB8AC3E}">
        <p14:creationId xmlns:p14="http://schemas.microsoft.com/office/powerpoint/2010/main" val="1369326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canadianresearchinsightscouncil.ca/" TargetMode="External"/><Relationship Id="rId3" Type="http://schemas.openxmlformats.org/officeDocument/2006/relationships/image" Target="../media/image4.png"/><Relationship Id="rId7" Type="http://schemas.openxmlformats.org/officeDocument/2006/relationships/hyperlink" Target="http://www.insightsassociation.or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esomar.org/uploads/public/knowledge-and-standards/codes-and-guidelines/ICCESOMAR_Code_French_.pdf" TargetMode="External"/><Relationship Id="rId4" Type="http://schemas.openxmlformats.org/officeDocument/2006/relationships/hyperlink" Target="https://www.esomar.org/" TargetMode="External"/><Relationship Id="rId9"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eger360.com" TargetMode="External"/><Relationship Id="rId5" Type="http://schemas.openxmlformats.org/officeDocument/2006/relationships/hyperlink" Target="https://www.facebook.com/LegerCanada"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instagram.com/leger360/"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insightsassociation.org/" TargetMode="Externa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hyperlink" Target="https://www.esomar.org/uploads/public/knowledge-and-standards/codes-and-guidelines/ICCESOMAR_Code_French_.pdf" TargetMode="External"/><Relationship Id="rId4" Type="http://schemas.openxmlformats.org/officeDocument/2006/relationships/hyperlink" Target="https://www.esomar.or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hyperlink" Target="http://www.leger360.com" TargetMode="External"/><Relationship Id="rId5" Type="http://schemas.openxmlformats.org/officeDocument/2006/relationships/hyperlink" Target="https://www.facebook.com/LegerCanada"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www.instagram.com/leger360/"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insightsassociation.org/" TargetMode="External"/><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hyperlink" Target="https://www.esomar.org/uploads/public/knowledge-and-standards/codes-and-guidelines/ICCESOMAR_Code_French_.pdf" TargetMode="External"/><Relationship Id="rId4" Type="http://schemas.openxmlformats.org/officeDocument/2006/relationships/hyperlink" Target="https://www.esomar.org/"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hyperlink" Target="http://www.leger360.com" TargetMode="External"/><Relationship Id="rId5" Type="http://schemas.openxmlformats.org/officeDocument/2006/relationships/hyperlink" Target="https://www.facebook.com/LegerCanada"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www.instagram.com/leger360/"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75514"/>
            <a:ext cx="5480050" cy="5067985"/>
          </a:xfrm>
        </p:spPr>
        <p:txBody>
          <a:bodyPr anchor="ctr"/>
          <a:lstStyle>
            <a:lvl1pPr marL="0" indent="0" algn="ctr">
              <a:buNone/>
              <a:defRPr/>
            </a:lvl1pPr>
          </a:lstStyle>
          <a:p>
            <a:r>
              <a:rPr lang="en-US" dirty="0"/>
              <a:t>Photo</a:t>
            </a:r>
          </a:p>
        </p:txBody>
      </p:sp>
      <p:sp>
        <p:nvSpPr>
          <p:cNvPr id="13" name="Subtitle 2"/>
          <p:cNvSpPr>
            <a:spLocks noGrp="1"/>
          </p:cNvSpPr>
          <p:nvPr>
            <p:ph type="subTitle" idx="1"/>
          </p:nvPr>
        </p:nvSpPr>
        <p:spPr>
          <a:xfrm>
            <a:off x="380685" y="1737535"/>
            <a:ext cx="3181665"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1" i="0" dirty="0">
                <a:solidFill>
                  <a:srgbClr val="000000"/>
                </a:solidFill>
                <a:latin typeface="Calibri"/>
                <a:cs typeface="Calibri"/>
              </a:rPr>
              <a:t>DATE</a:t>
            </a:r>
          </a:p>
        </p:txBody>
      </p:sp>
      <p:sp>
        <p:nvSpPr>
          <p:cNvPr id="18" name="Title 1"/>
          <p:cNvSpPr txBox="1">
            <a:spLocks/>
          </p:cNvSpPr>
          <p:nvPr userDrawn="1"/>
        </p:nvSpPr>
        <p:spPr>
          <a:xfrm>
            <a:off x="380685" y="364434"/>
            <a:ext cx="1308334"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dirty="0">
                <a:latin typeface="Calibri"/>
                <a:cs typeface="Calibri"/>
              </a:rPr>
              <a:t>Rapport</a:t>
            </a:r>
            <a:endParaRPr lang="en-US" sz="2300" dirty="0">
              <a:latin typeface="Calibri"/>
              <a:cs typeface="Calibri"/>
            </a:endParaRPr>
          </a:p>
        </p:txBody>
      </p:sp>
      <p:sp>
        <p:nvSpPr>
          <p:cNvPr id="19" name="Title 11"/>
          <p:cNvSpPr>
            <a:spLocks noGrp="1"/>
          </p:cNvSpPr>
          <p:nvPr>
            <p:ph type="title" hasCustomPrompt="1"/>
          </p:nvPr>
        </p:nvSpPr>
        <p:spPr>
          <a:xfrm>
            <a:off x="380686" y="1032575"/>
            <a:ext cx="318166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1" name="Picture Placeholder 6"/>
          <p:cNvSpPr>
            <a:spLocks noGrp="1"/>
          </p:cNvSpPr>
          <p:nvPr>
            <p:ph type="pic" sz="quarter" idx="14" hasCustomPrompt="1"/>
          </p:nvPr>
        </p:nvSpPr>
        <p:spPr>
          <a:xfrm>
            <a:off x="508203" y="2675708"/>
            <a:ext cx="2137493" cy="1539620"/>
          </a:xfrm>
        </p:spPr>
        <p:txBody>
          <a:bodyPr anchor="ctr"/>
          <a:lstStyle>
            <a:lvl1pPr marL="0" indent="0" algn="ctr">
              <a:buNone/>
              <a:defRPr/>
            </a:lvl1pPr>
          </a:lstStyle>
          <a:p>
            <a:r>
              <a:rPr lang="en-US" dirty="0"/>
              <a:t>Logo</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smtClean="0"/>
              <a:pPr/>
              <a:t>2019-12-13</a:t>
            </a:fld>
            <a:endParaRPr lang="en-US" dirty="0"/>
          </a:p>
        </p:txBody>
      </p:sp>
      <p:sp>
        <p:nvSpPr>
          <p:cNvPr id="23" name="Date Placeholder 3"/>
          <p:cNvSpPr txBox="1">
            <a:spLocks/>
          </p:cNvSpPr>
          <p:nvPr userDrawn="1"/>
        </p:nvSpPr>
        <p:spPr>
          <a:xfrm>
            <a:off x="1539559"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1" i="0" dirty="0">
                <a:solidFill>
                  <a:srgbClr val="000000"/>
                </a:solidFill>
                <a:latin typeface="Calibri"/>
                <a:cs typeface="Calibri"/>
              </a:rPr>
              <a:t>NUMÉRO</a:t>
            </a:r>
            <a:r>
              <a:rPr lang="en-US" sz="1100" b="1" i="0" baseline="0" dirty="0">
                <a:solidFill>
                  <a:srgbClr val="000000"/>
                </a:solidFill>
                <a:latin typeface="Calibri"/>
                <a:cs typeface="Calibri"/>
              </a:rPr>
              <a:t> DE PROJET</a:t>
            </a:r>
            <a:endParaRPr lang="en-US" sz="1100" b="1" i="0" dirty="0">
              <a:solidFill>
                <a:srgbClr val="000000"/>
              </a:solidFill>
              <a:latin typeface="Calibri"/>
              <a:cs typeface="Calibri"/>
            </a:endParaRPr>
          </a:p>
        </p:txBody>
      </p:sp>
      <p:sp>
        <p:nvSpPr>
          <p:cNvPr id="24" name="Footer Placeholder 4"/>
          <p:cNvSpPr>
            <a:spLocks noGrp="1"/>
          </p:cNvSpPr>
          <p:nvPr>
            <p:ph type="ftr" sz="quarter" idx="11"/>
          </p:nvPr>
        </p:nvSpPr>
        <p:spPr>
          <a:xfrm>
            <a:off x="2795198" y="4506393"/>
            <a:ext cx="1463065" cy="273844"/>
          </a:xfrm>
        </p:spPr>
        <p:txBody>
          <a:bodyPr/>
          <a:lstStyle>
            <a:lvl1pPr algn="l">
              <a:defRPr sz="1100" b="0" i="0">
                <a:solidFill>
                  <a:srgbClr val="000000"/>
                </a:solidFill>
                <a:latin typeface="Calibri"/>
                <a:cs typeface="Calibri"/>
              </a:defRPr>
            </a:lvl1pPr>
          </a:lstStyle>
          <a:p>
            <a:r>
              <a:rPr lang="en-US" dirty="0"/>
              <a:t>00-000-000</a:t>
            </a:r>
          </a:p>
        </p:txBody>
      </p:sp>
    </p:spTree>
    <p:extLst>
      <p:ext uri="{BB962C8B-B14F-4D97-AF65-F5344CB8AC3E}">
        <p14:creationId xmlns:p14="http://schemas.microsoft.com/office/powerpoint/2010/main" val="557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s_tou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EMPLOYÉS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600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185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8</a:t>
            </a:r>
          </a:p>
        </p:txBody>
      </p:sp>
      <p:sp>
        <p:nvSpPr>
          <p:cNvPr id="19" name="Text Placeholder 3"/>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BUREAUX</a:t>
            </a:r>
          </a:p>
        </p:txBody>
      </p:sp>
      <p:pic>
        <p:nvPicPr>
          <p:cNvPr id="2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marL="0" marR="0" indent="0" algn="l" defTabSz="457200" rtl="0" eaLnBrk="1" fontAlgn="auto" latinLnBrk="0" hangingPunct="1">
              <a:lnSpc>
                <a:spcPct val="100000"/>
              </a:lnSpc>
              <a:spcBef>
                <a:spcPct val="0"/>
              </a:spcBef>
              <a:spcAft>
                <a:spcPts val="0"/>
              </a:spcAft>
              <a:buClrTx/>
              <a:buSzTx/>
              <a:buFontTx/>
              <a:buNone/>
              <a:tabLst/>
              <a:defRPr/>
            </a:pPr>
            <a:r>
              <a:rPr lang="fr-CA" dirty="0"/>
              <a:t>NOS SERVICES</a:t>
            </a:r>
          </a:p>
        </p:txBody>
      </p:sp>
      <p:sp>
        <p:nvSpPr>
          <p:cNvPr id="23" name="TextBox 15">
            <a:extLst>
              <a:ext uri="{FF2B5EF4-FFF2-40B4-BE49-F238E27FC236}">
                <a16:creationId xmlns:a16="http://schemas.microsoft.com/office/drawing/2014/main" id="{8FE99483-581A-4A24-8BE0-9518828D2AE2}"/>
              </a:ext>
            </a:extLst>
          </p:cNvPr>
          <p:cNvSpPr txBox="1"/>
          <p:nvPr userDrawn="1"/>
        </p:nvSpPr>
        <p:spPr>
          <a:xfrm>
            <a:off x="563035" y="931574"/>
            <a:ext cx="4508526" cy="3830587"/>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a:r>
              <a:rPr lang="fr-CA" dirty="0">
                <a:solidFill>
                  <a:prstClr val="black"/>
                </a:solidFill>
              </a:rPr>
              <a:t>	Recherche marketing et sondage</a:t>
            </a:r>
          </a:p>
          <a:p>
            <a:pPr marL="120650" lvl="1" indent="-120650"/>
            <a:endParaRPr lang="fr-CA" dirty="0">
              <a:solidFill>
                <a:prstClr val="black"/>
              </a:solidFill>
            </a:endParaRPr>
          </a:p>
          <a:p>
            <a:pPr marL="120650" lvl="1" indent="-12065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a:defRPr/>
            </a:pPr>
            <a:r>
              <a:rPr lang="fr-CA" dirty="0">
                <a:solidFill>
                  <a:prstClr val="black"/>
                </a:solidFill>
              </a:rPr>
              <a:t>	VOC Mesure de satisfaction continue en temps réel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Analytiques</a:t>
            </a:r>
          </a:p>
          <a:p>
            <a:pPr marL="120650" lvl="1" indent="-120650">
              <a:defRPr/>
            </a:pPr>
            <a:r>
              <a:rPr lang="fr-CA" dirty="0">
                <a:solidFill>
                  <a:prstClr val="black"/>
                </a:solidFill>
              </a:rPr>
              <a:t>	Analyse de modélisation de données</a:t>
            </a:r>
          </a:p>
          <a:p>
            <a:pPr marL="120650" lvl="1" indent="-120650"/>
            <a:endParaRPr lang="fr-CA" dirty="0">
              <a:solidFill>
                <a:prstClr val="black"/>
              </a:solidFill>
            </a:endParaRPr>
          </a:p>
          <a:p>
            <a:pPr marL="120650" lvl="1" indent="-12065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a:r>
              <a:rPr lang="fr-CA" dirty="0">
                <a:solidFill>
                  <a:prstClr val="black"/>
                </a:solidFill>
              </a:rPr>
              <a:t>	Gestion de panel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Communauté</a:t>
            </a:r>
          </a:p>
          <a:p>
            <a:pPr marL="120650" lvl="1" indent="-120650">
              <a:defRPr/>
            </a:pPr>
            <a:r>
              <a:rPr lang="fr-CA" dirty="0">
                <a:solidFill>
                  <a:prstClr val="black"/>
                </a:solidFill>
              </a:rPr>
              <a:t>	Gestion de communautés en ligne</a:t>
            </a:r>
          </a:p>
          <a:p>
            <a:pPr marL="120650" lvl="1" indent="-120650">
              <a:defRPr/>
            </a:pPr>
            <a:endParaRPr lang="fr-CA" dirty="0">
              <a:solidFill>
                <a:prstClr val="black"/>
              </a:solidFill>
            </a:endParaRP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fr-CA" sz="1400" dirty="0">
                <a:solidFill>
                  <a:srgbClr val="FF0000"/>
                </a:solidFill>
              </a:rPr>
              <a:t>•	</a:t>
            </a:r>
            <a:r>
              <a:rPr lang="fr-CA" b="1" dirty="0">
                <a:solidFill>
                  <a:srgbClr val="FF0000"/>
                </a:solidFill>
              </a:rPr>
              <a:t>Léger Numérique</a:t>
            </a: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fr-CA" sz="1800" kern="1200" dirty="0">
                <a:solidFill>
                  <a:schemeClr val="tx1"/>
                </a:solidFill>
                <a:effectLst/>
                <a:latin typeface="+mn-lt"/>
                <a:ea typeface="+mn-ea"/>
                <a:cs typeface="+mn-cs"/>
              </a:rPr>
              <a:t>	Stratégie numérique et expérience utilisateur </a:t>
            </a:r>
            <a:endParaRPr lang="fr-CA" dirty="0">
              <a:solidFill>
                <a:schemeClr val="tx1"/>
              </a:solidFill>
            </a:endParaRPr>
          </a:p>
          <a:p>
            <a:pPr marL="120650" lvl="1" indent="-120650"/>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Recherche internationale</a:t>
            </a:r>
          </a:p>
          <a:p>
            <a:pPr marL="120650" lvl="1" indent="-120650"/>
            <a:r>
              <a:rPr lang="fr-CA" dirty="0">
                <a:solidFill>
                  <a:prstClr val="black"/>
                </a:solidFill>
              </a:rPr>
              <a:t>	Worldwide Independent Network (WIN)</a:t>
            </a:r>
          </a:p>
        </p:txBody>
      </p:sp>
      <p:sp>
        <p:nvSpPr>
          <p:cNvPr id="16" name="Text Placeholder 3">
            <a:extLst>
              <a:ext uri="{FF2B5EF4-FFF2-40B4-BE49-F238E27FC236}">
                <a16:creationId xmlns:a16="http://schemas.microsoft.com/office/drawing/2014/main" id="{4AF466BD-59F4-4D62-913E-05A16D2E6CEA}"/>
              </a:ext>
            </a:extLst>
          </p:cNvPr>
          <p:cNvSpPr txBox="1">
            <a:spLocks/>
          </p:cNvSpPr>
          <p:nvPr userDrawn="1"/>
        </p:nvSpPr>
        <p:spPr>
          <a:xfrm>
            <a:off x="5071561" y="4192291"/>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dirty="0">
                <a:latin typeface="Calibri"/>
                <a:cs typeface="Calibri"/>
              </a:rPr>
              <a:t>CALGARY | EDMONTON | MONTRÉAL | PHILADELPHIE</a:t>
            </a:r>
          </a:p>
          <a:p>
            <a:pPr algn="ctr"/>
            <a:r>
              <a:rPr lang="fr-CA" sz="800" dirty="0">
                <a:latin typeface="Calibri"/>
                <a:cs typeface="Calibri"/>
              </a:rPr>
              <a:t>QUÉBEC | TORONTO | VANCOUVER | WINNIPEG</a:t>
            </a:r>
          </a:p>
        </p:txBody>
      </p:sp>
    </p:spTree>
    <p:extLst>
      <p:ext uri="{BB962C8B-B14F-4D97-AF65-F5344CB8AC3E}">
        <p14:creationId xmlns:p14="http://schemas.microsoft.com/office/powerpoint/2010/main" val="141662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
        <p:nvSpPr>
          <p:cNvPr id="11" name="Title 11"/>
          <p:cNvSpPr txBox="1">
            <a:spLocks/>
          </p:cNvSpPr>
          <p:nvPr userDrawn="1"/>
        </p:nvSpPr>
        <p:spPr>
          <a:xfrm>
            <a:off x="526221" y="223298"/>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t>NOTRE ENGAGEMENT QUALITÉ</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grpSp>
        <p:nvGrpSpPr>
          <p:cNvPr id="15" name="Groupe 14">
            <a:extLst>
              <a:ext uri="{FF2B5EF4-FFF2-40B4-BE49-F238E27FC236}">
                <a16:creationId xmlns:a16="http://schemas.microsoft.com/office/drawing/2014/main" id="{97707EAF-5D48-48FD-BD42-25B768116744}"/>
              </a:ext>
            </a:extLst>
          </p:cNvPr>
          <p:cNvGrpSpPr/>
          <p:nvPr userDrawn="1"/>
        </p:nvGrpSpPr>
        <p:grpSpPr>
          <a:xfrm>
            <a:off x="724458" y="1839563"/>
            <a:ext cx="7864850" cy="1737774"/>
            <a:chOff x="822618" y="1407637"/>
            <a:chExt cx="7864850" cy="1737774"/>
          </a:xfrm>
        </p:grpSpPr>
        <p:pic>
          <p:nvPicPr>
            <p:cNvPr id="29" name="Image 28">
              <a:extLst>
                <a:ext uri="{FF2B5EF4-FFF2-40B4-BE49-F238E27FC236}">
                  <a16:creationId xmlns:a16="http://schemas.microsoft.com/office/drawing/2014/main" id="{D7107116-EC9A-4E69-B321-1F360D0AAEF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22618" y="1641497"/>
              <a:ext cx="1132248" cy="1113511"/>
            </a:xfrm>
            <a:prstGeom prst="rect">
              <a:avLst/>
            </a:prstGeom>
          </p:spPr>
        </p:pic>
        <p:sp>
          <p:nvSpPr>
            <p:cNvPr id="30" name="TextBox 13">
              <a:extLst>
                <a:ext uri="{FF2B5EF4-FFF2-40B4-BE49-F238E27FC236}">
                  <a16:creationId xmlns:a16="http://schemas.microsoft.com/office/drawing/2014/main" id="{51F129D7-DE09-46FE-92B5-8FC140F24C9A}"/>
                </a:ext>
              </a:extLst>
            </p:cNvPr>
            <p:cNvSpPr txBox="1"/>
            <p:nvPr userDrawn="1"/>
          </p:nvSpPr>
          <p:spPr>
            <a:xfrm>
              <a:off x="1198651" y="1407637"/>
              <a:ext cx="7488817" cy="1737774"/>
            </a:xfrm>
            <a:prstGeom prst="rect">
              <a:avLst/>
            </a:prstGeom>
          </p:spPr>
          <p:txBody>
            <a:bodyPr vert="horz" wrap="square"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35063" algn="just">
                <a:lnSpc>
                  <a:spcPct val="110000"/>
                </a:lnSpc>
              </a:pPr>
              <a:r>
                <a:rPr lang="fr-CA" sz="1600" noProof="0" dirty="0"/>
                <a:t>Léger est membre d’</a:t>
              </a:r>
              <a:r>
                <a:rPr lang="fr-CA" sz="1600" noProof="0" dirty="0">
                  <a:hlinkClick r:id="rId4"/>
                </a:rPr>
                <a:t>ESOMAR</a:t>
              </a:r>
              <a:r>
                <a:rPr lang="fr-CA" sz="1600" noProof="0" dirty="0"/>
                <a:t> (</a:t>
              </a:r>
              <a:r>
                <a:rPr lang="fr-CA" sz="1600" noProof="0" dirty="0" err="1"/>
                <a:t>European</a:t>
              </a:r>
              <a:r>
                <a:rPr lang="fr-CA" sz="1600" noProof="0" dirty="0"/>
                <a:t> Society for Opinion and </a:t>
              </a:r>
              <a:r>
                <a:rPr lang="fr-CA" sz="1600" noProof="0" dirty="0" err="1"/>
                <a:t>Market</a:t>
              </a:r>
              <a:r>
                <a:rPr lang="fr-CA" sz="1600" noProof="0" dirty="0"/>
                <a:t> </a:t>
              </a:r>
              <a:r>
                <a:rPr lang="fr-CA" sz="1600" noProof="0" dirty="0" err="1"/>
                <a:t>Research</a:t>
              </a:r>
              <a:r>
                <a:rPr lang="fr-CA" sz="1600" noProof="0" dirty="0"/>
                <a:t>), l’association mondiale des professionnels</a:t>
              </a:r>
              <a:r>
                <a:rPr lang="fr-CA" sz="1600" baseline="0" noProof="0" dirty="0"/>
                <a:t> </a:t>
              </a:r>
              <a:r>
                <a:rPr lang="fr-CA" sz="1600" noProof="0" dirty="0"/>
                <a:t>des enquêtes d’opinion et des études marketing. À ce titre, Léger s’engage à appliquer le </a:t>
              </a:r>
              <a:r>
                <a:rPr lang="fr-CA" sz="1600" noProof="0" dirty="0">
                  <a:hlinkClick r:id="rId5"/>
                </a:rPr>
                <a:t>code international ICC/ESOMAR</a:t>
              </a:r>
              <a:r>
                <a:rPr lang="fr-CA" sz="1600" noProof="0" dirty="0"/>
                <a:t> des études de marché, études sociales et d’opinion et de l’analytique des données.</a:t>
              </a:r>
            </a:p>
          </p:txBody>
        </p:sp>
      </p:grpSp>
      <p:grpSp>
        <p:nvGrpSpPr>
          <p:cNvPr id="16" name="Groupe 15">
            <a:extLst>
              <a:ext uri="{FF2B5EF4-FFF2-40B4-BE49-F238E27FC236}">
                <a16:creationId xmlns:a16="http://schemas.microsoft.com/office/drawing/2014/main" id="{153E1D5E-DB0D-4FCE-8E3B-BEE1106C4EBD}"/>
              </a:ext>
            </a:extLst>
          </p:cNvPr>
          <p:cNvGrpSpPr/>
          <p:nvPr userDrawn="1"/>
        </p:nvGrpSpPr>
        <p:grpSpPr>
          <a:xfrm>
            <a:off x="753966" y="3333777"/>
            <a:ext cx="7805835" cy="1379621"/>
            <a:chOff x="913088" y="3346964"/>
            <a:chExt cx="6944843" cy="1379621"/>
          </a:xfrm>
        </p:grpSpPr>
        <p:pic>
          <p:nvPicPr>
            <p:cNvPr id="27" name="Image 26">
              <a:extLst>
                <a:ext uri="{FF2B5EF4-FFF2-40B4-BE49-F238E27FC236}">
                  <a16:creationId xmlns:a16="http://schemas.microsoft.com/office/drawing/2014/main" id="{DB9B353C-9A5F-4B05-8B79-F1F21E050300}"/>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913088" y="3479395"/>
              <a:ext cx="999066" cy="800306"/>
            </a:xfrm>
            <a:prstGeom prst="rect">
              <a:avLst/>
            </a:prstGeom>
          </p:spPr>
        </p:pic>
        <p:sp>
          <p:nvSpPr>
            <p:cNvPr id="28" name="TextBox 13">
              <a:extLst>
                <a:ext uri="{FF2B5EF4-FFF2-40B4-BE49-F238E27FC236}">
                  <a16:creationId xmlns:a16="http://schemas.microsoft.com/office/drawing/2014/main" id="{46CA38E5-A4A4-47DD-B776-061669CE0221}"/>
                </a:ext>
              </a:extLst>
            </p:cNvPr>
            <p:cNvSpPr txBox="1"/>
            <p:nvPr userDrawn="1"/>
          </p:nvSpPr>
          <p:spPr>
            <a:xfrm>
              <a:off x="1230105" y="3346964"/>
              <a:ext cx="6627826" cy="1379621"/>
            </a:xfrm>
            <a:prstGeom prst="rect">
              <a:avLst/>
            </a:prstGeom>
          </p:spPr>
          <p:txBody>
            <a:bodyPr vert="horz" wrap="square"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35063" algn="just">
                <a:lnSpc>
                  <a:spcPct val="110000"/>
                </a:lnSpc>
              </a:pPr>
              <a:r>
                <a:rPr lang="fr-CA" sz="1600" noProof="0" dirty="0"/>
                <a:t>Léger est aussi membre d’</a:t>
              </a:r>
              <a:r>
                <a:rPr lang="fr-CA" sz="1600" noProof="0" dirty="0">
                  <a:hlinkClick r:id="rId7"/>
                </a:rPr>
                <a:t>Insights Association</a:t>
              </a:r>
              <a:r>
                <a:rPr lang="fr-CA" sz="1600" noProof="0" dirty="0"/>
                <a:t>, l’association américaine pour la recherche marketing et l’analytique. </a:t>
              </a:r>
            </a:p>
          </p:txBody>
        </p:sp>
      </p:grpSp>
      <p:grpSp>
        <p:nvGrpSpPr>
          <p:cNvPr id="18" name="Groupe 17">
            <a:extLst>
              <a:ext uri="{FF2B5EF4-FFF2-40B4-BE49-F238E27FC236}">
                <a16:creationId xmlns:a16="http://schemas.microsoft.com/office/drawing/2014/main" id="{E430A35D-9183-403D-85CE-D5DD4936492D}"/>
              </a:ext>
            </a:extLst>
          </p:cNvPr>
          <p:cNvGrpSpPr/>
          <p:nvPr userDrawn="1"/>
        </p:nvGrpSpPr>
        <p:grpSpPr>
          <a:xfrm>
            <a:off x="425376" y="715442"/>
            <a:ext cx="8293248" cy="1379621"/>
            <a:chOff x="351399" y="3589562"/>
            <a:chExt cx="8293248" cy="1379621"/>
          </a:xfrm>
        </p:grpSpPr>
        <p:sp>
          <p:nvSpPr>
            <p:cNvPr id="19" name="TextBox 13">
              <a:extLst>
                <a:ext uri="{FF2B5EF4-FFF2-40B4-BE49-F238E27FC236}">
                  <a16:creationId xmlns:a16="http://schemas.microsoft.com/office/drawing/2014/main" id="{C2D7C2C6-A284-46B6-8BA8-ACC10BB93CE5}"/>
                </a:ext>
              </a:extLst>
            </p:cNvPr>
            <p:cNvSpPr txBox="1"/>
            <p:nvPr userDrawn="1"/>
          </p:nvSpPr>
          <p:spPr>
            <a:xfrm>
              <a:off x="2177837" y="3589562"/>
              <a:ext cx="6466810" cy="1379621"/>
            </a:xfrm>
            <a:prstGeom prst="rect">
              <a:avLst/>
            </a:prstGeom>
          </p:spPr>
          <p:txBody>
            <a:bodyPr vert="horz" wrap="square"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dirty="0"/>
                <a:t>Léger est membre du </a:t>
              </a:r>
              <a:r>
                <a:rPr lang="fr-CA" sz="1600" dirty="0">
                  <a:hlinkClick r:id="rId8"/>
                </a:rPr>
                <a:t>Conseil de recherche et d’intelligence marketing canadien (CRIC)</a:t>
              </a:r>
              <a:r>
                <a:rPr lang="fr-CA" sz="1600" dirty="0"/>
                <a:t>, </a:t>
              </a:r>
              <a:r>
                <a:rPr lang="fr-CA" sz="1600" b="0" i="0" kern="1200" dirty="0">
                  <a:solidFill>
                    <a:schemeClr val="tx1"/>
                  </a:solidFill>
                  <a:effectLst/>
                  <a:latin typeface="+mn-lt"/>
                  <a:ea typeface="+mn-ea"/>
                  <a:cs typeface="+mn-cs"/>
                </a:rPr>
                <a:t>l’association officielle de l’industrie des études de marché, des sondages et de l’intelligence marketing.</a:t>
              </a:r>
              <a:endParaRPr lang="fr-CA" sz="1600" dirty="0"/>
            </a:p>
          </p:txBody>
        </p:sp>
        <p:pic>
          <p:nvPicPr>
            <p:cNvPr id="26" name="Image 25">
              <a:extLst>
                <a:ext uri="{FF2B5EF4-FFF2-40B4-BE49-F238E27FC236}">
                  <a16:creationId xmlns:a16="http://schemas.microsoft.com/office/drawing/2014/main" id="{E9189961-F955-4058-99E3-A45E4839DD44}"/>
                </a:ext>
              </a:extLst>
            </p:cNvPr>
            <p:cNvPicPr/>
            <p:nvPr userDrawn="1"/>
          </p:nvPicPr>
          <p:blipFill>
            <a:blip r:embed="rId9"/>
            <a:stretch>
              <a:fillRect/>
            </a:stretch>
          </p:blipFill>
          <p:spPr>
            <a:xfrm>
              <a:off x="351399" y="4008605"/>
              <a:ext cx="1758293" cy="526965"/>
            </a:xfrm>
            <a:prstGeom prst="rect">
              <a:avLst/>
            </a:prstGeom>
          </p:spPr>
        </p:pic>
      </p:grpSp>
    </p:spTree>
    <p:extLst>
      <p:ext uri="{BB962C8B-B14F-4D97-AF65-F5344CB8AC3E}">
        <p14:creationId xmlns:p14="http://schemas.microsoft.com/office/powerpoint/2010/main" val="15088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2" name="Image 1" descr="A9168_Ajout_mentions_PPT_16_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cxnSp>
        <p:nvCxnSpPr>
          <p:cNvPr id="14" name="Straight Connector 13"/>
          <p:cNvCxnSpPr/>
          <p:nvPr userDrawn="1"/>
        </p:nvCxnSpPr>
        <p:spPr>
          <a:xfrm flipV="1">
            <a:off x="2325909" y="3658964"/>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558462" y="3728167"/>
            <a:ext cx="968634" cy="943540"/>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8354" y="4016497"/>
              <a:ext cx="485000" cy="483036"/>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@leger360 </a:t>
              </a:r>
              <a:endParaRPr lang="fr-CA" sz="1200" baseline="30000" dirty="0">
                <a:latin typeface="Calibri"/>
                <a:cs typeface="Calibri"/>
              </a:endParaRPr>
            </a:p>
          </p:txBody>
        </p:sp>
      </p:grpSp>
      <p:grpSp>
        <p:nvGrpSpPr>
          <p:cNvPr id="20" name="Group 19"/>
          <p:cNvGrpSpPr/>
          <p:nvPr userDrawn="1"/>
        </p:nvGrpSpPr>
        <p:grpSpPr>
          <a:xfrm>
            <a:off x="3870609" y="3728167"/>
            <a:ext cx="1267637" cy="943540"/>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04005" y="4016497"/>
              <a:ext cx="483036" cy="483036"/>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a:t>
              </a:r>
              <a:r>
                <a:rPr lang="de-DE" sz="1200" dirty="0" err="1">
                  <a:latin typeface="Calibri"/>
                  <a:cs typeface="Calibri"/>
                </a:rPr>
                <a:t>LegerCanada</a:t>
              </a:r>
              <a:endParaRPr lang="fr-CA" sz="1200" baseline="30000" dirty="0">
                <a:latin typeface="Calibri"/>
                <a:cs typeface="Calibri"/>
              </a:endParaRPr>
            </a:p>
          </p:txBody>
        </p:sp>
      </p:grpSp>
      <p:grpSp>
        <p:nvGrpSpPr>
          <p:cNvPr id="23" name="Group 22"/>
          <p:cNvGrpSpPr/>
          <p:nvPr userDrawn="1"/>
        </p:nvGrpSpPr>
        <p:grpSpPr>
          <a:xfrm>
            <a:off x="5289433" y="3728167"/>
            <a:ext cx="1524832" cy="943540"/>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87692" y="4016497"/>
              <a:ext cx="483036" cy="483036"/>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a:t>
              </a:r>
              <a:r>
                <a:rPr lang="de-DE" sz="1200" dirty="0" err="1">
                  <a:latin typeface="Calibri"/>
                  <a:cs typeface="Calibri"/>
                </a:rPr>
                <a:t>company</a:t>
              </a:r>
              <a:r>
                <a:rPr lang="de-DE" sz="1200" dirty="0">
                  <a:latin typeface="Calibri"/>
                  <a:cs typeface="Calibri"/>
                </a:rPr>
                <a:t>/leger360</a:t>
              </a:r>
              <a:endParaRPr lang="fr-CA" sz="1200" baseline="30000" dirty="0">
                <a:latin typeface="Calibri"/>
                <a:cs typeface="Calibri"/>
              </a:endParaRPr>
            </a:p>
          </p:txBody>
        </p:sp>
      </p:grpSp>
      <p:cxnSp>
        <p:nvCxnSpPr>
          <p:cNvPr id="26" name="Straight Connector 25"/>
          <p:cNvCxnSpPr/>
          <p:nvPr userDrawn="1"/>
        </p:nvCxnSpPr>
        <p:spPr>
          <a:xfrm flipV="1">
            <a:off x="3810715" y="3658964"/>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6827893" y="3728167"/>
            <a:ext cx="1339851" cy="943540"/>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71378" y="4016497"/>
              <a:ext cx="485000" cy="483036"/>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@leger360</a:t>
              </a:r>
              <a:endParaRPr lang="fr-CA" sz="1200" baseline="30000" dirty="0">
                <a:latin typeface="Calibri"/>
                <a:cs typeface="Calibri"/>
              </a:endParaRPr>
            </a:p>
          </p:txBody>
        </p:sp>
      </p:grpSp>
      <p:cxnSp>
        <p:nvCxnSpPr>
          <p:cNvPr id="30" name="Straight Connector 29"/>
          <p:cNvCxnSpPr/>
          <p:nvPr userDrawn="1"/>
        </p:nvCxnSpPr>
        <p:spPr>
          <a:xfrm flipV="1">
            <a:off x="5280734" y="3638286"/>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userDrawn="1"/>
        </p:nvGrpSpPr>
        <p:grpSpPr>
          <a:xfrm>
            <a:off x="823029" y="3728167"/>
            <a:ext cx="1338305" cy="943540"/>
            <a:chOff x="691813" y="3728167"/>
            <a:chExt cx="1338305" cy="943540"/>
          </a:xfrm>
        </p:grpSpPr>
        <p:sp>
          <p:nvSpPr>
            <p:cNvPr id="32" name="Text Placeholder 3"/>
            <p:cNvSpPr txBox="1">
              <a:spLocks/>
            </p:cNvSpPr>
            <p:nvPr/>
          </p:nvSpPr>
          <p:spPr>
            <a:xfrm>
              <a:off x="691813" y="4204896"/>
              <a:ext cx="1338305"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a:latin typeface="Calibri"/>
                  <a:cs typeface="Calibri"/>
                </a:rPr>
                <a:t>leger360.com</a:t>
              </a:r>
              <a:endParaRPr lang="fr-CA" sz="1200" baseline="30000" dirty="0">
                <a:latin typeface="Calibri"/>
                <a:cs typeface="Calibri"/>
              </a:endParaRPr>
            </a:p>
          </p:txBody>
        </p:sp>
        <p:pic>
          <p:nvPicPr>
            <p:cNvPr id="33" name="Picture 32">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804" y="3728167"/>
              <a:ext cx="484999" cy="483036"/>
            </a:xfrm>
            <a:prstGeom prst="rect">
              <a:avLst/>
            </a:prstGeom>
          </p:spPr>
        </p:pic>
      </p:grpSp>
      <p:cxnSp>
        <p:nvCxnSpPr>
          <p:cNvPr id="34" name="Straight Connector 33"/>
          <p:cNvCxnSpPr/>
          <p:nvPr userDrawn="1"/>
        </p:nvCxnSpPr>
        <p:spPr>
          <a:xfrm flipV="1">
            <a:off x="6814265" y="3638286"/>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69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75514"/>
            <a:ext cx="5480050" cy="5067985"/>
          </a:xfrm>
        </p:spPr>
        <p:txBody>
          <a:bodyPr anchor="ctr"/>
          <a:lstStyle>
            <a:lvl1pPr marL="0" indent="0" algn="ctr">
              <a:buNone/>
              <a:defRPr/>
            </a:lvl1pPr>
          </a:lstStyle>
          <a:p>
            <a:r>
              <a:rPr lang="en-US" dirty="0"/>
              <a:t>Photo</a:t>
            </a:r>
          </a:p>
        </p:txBody>
      </p:sp>
      <p:sp>
        <p:nvSpPr>
          <p:cNvPr id="13" name="Subtitle 2"/>
          <p:cNvSpPr>
            <a:spLocks noGrp="1"/>
          </p:cNvSpPr>
          <p:nvPr>
            <p:ph type="subTitle" idx="1"/>
          </p:nvPr>
        </p:nvSpPr>
        <p:spPr>
          <a:xfrm>
            <a:off x="380685" y="1737535"/>
            <a:ext cx="3181665"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6" name="Date Placeholder 3"/>
          <p:cNvSpPr txBox="1">
            <a:spLocks/>
          </p:cNvSpPr>
          <p:nvPr userDrawn="1"/>
        </p:nvSpPr>
        <p:spPr>
          <a:xfrm>
            <a:off x="380685" y="4506393"/>
            <a:ext cx="637232"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1" i="0" dirty="0">
                <a:solidFill>
                  <a:srgbClr val="000000"/>
                </a:solidFill>
                <a:latin typeface="Calibri"/>
                <a:cs typeface="Calibri"/>
              </a:rPr>
              <a:t>DATE : </a:t>
            </a:r>
          </a:p>
        </p:txBody>
      </p:sp>
      <p:sp>
        <p:nvSpPr>
          <p:cNvPr id="18" name="Title 1"/>
          <p:cNvSpPr txBox="1">
            <a:spLocks/>
          </p:cNvSpPr>
          <p:nvPr userDrawn="1"/>
        </p:nvSpPr>
        <p:spPr>
          <a:xfrm>
            <a:off x="380684" y="364434"/>
            <a:ext cx="2803674"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dirty="0">
                <a:latin typeface="Calibri"/>
                <a:cs typeface="Calibri"/>
              </a:rPr>
              <a:t>Rapport de recherche</a:t>
            </a:r>
            <a:endParaRPr lang="en-US" sz="2300" dirty="0">
              <a:latin typeface="Calibri"/>
              <a:cs typeface="Calibri"/>
            </a:endParaRPr>
          </a:p>
        </p:txBody>
      </p:sp>
      <p:sp>
        <p:nvSpPr>
          <p:cNvPr id="19" name="Title 11"/>
          <p:cNvSpPr>
            <a:spLocks noGrp="1"/>
          </p:cNvSpPr>
          <p:nvPr>
            <p:ph type="title" hasCustomPrompt="1"/>
          </p:nvPr>
        </p:nvSpPr>
        <p:spPr>
          <a:xfrm>
            <a:off x="380686" y="1032575"/>
            <a:ext cx="318166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1" name="Picture Placeholder 6"/>
          <p:cNvSpPr>
            <a:spLocks noGrp="1"/>
          </p:cNvSpPr>
          <p:nvPr>
            <p:ph type="pic" sz="quarter" idx="14" hasCustomPrompt="1"/>
          </p:nvPr>
        </p:nvSpPr>
        <p:spPr>
          <a:xfrm>
            <a:off x="508203" y="2675708"/>
            <a:ext cx="2137493" cy="1539620"/>
          </a:xfrm>
        </p:spPr>
        <p:txBody>
          <a:bodyPr anchor="ctr"/>
          <a:lstStyle>
            <a:lvl1pPr marL="0" indent="0" algn="ctr">
              <a:buNone/>
              <a:defRPr/>
            </a:lvl1pPr>
          </a:lstStyle>
          <a:p>
            <a:r>
              <a:rPr lang="en-US" dirty="0"/>
              <a:t>Logo</a:t>
            </a:r>
          </a:p>
        </p:txBody>
      </p:sp>
      <p:sp>
        <p:nvSpPr>
          <p:cNvPr id="22" name="Date Placeholder 3"/>
          <p:cNvSpPr>
            <a:spLocks noGrp="1"/>
          </p:cNvSpPr>
          <p:nvPr>
            <p:ph type="dt" sz="half" idx="10"/>
          </p:nvPr>
        </p:nvSpPr>
        <p:spPr>
          <a:xfrm>
            <a:off x="795724"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smtClean="0"/>
              <a:pPr/>
              <a:t>2019-12-13</a:t>
            </a:fld>
            <a:endParaRPr lang="en-US" dirty="0"/>
          </a:p>
        </p:txBody>
      </p:sp>
      <p:sp>
        <p:nvSpPr>
          <p:cNvPr id="23" name="Date Placeholder 3"/>
          <p:cNvSpPr txBox="1">
            <a:spLocks/>
          </p:cNvSpPr>
          <p:nvPr userDrawn="1"/>
        </p:nvSpPr>
        <p:spPr>
          <a:xfrm>
            <a:off x="383675" y="4739295"/>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1" i="0" dirty="0">
                <a:solidFill>
                  <a:srgbClr val="000000"/>
                </a:solidFill>
                <a:latin typeface="Calibri"/>
                <a:cs typeface="Calibri"/>
              </a:rPr>
              <a:t>NUMÉRO</a:t>
            </a:r>
            <a:r>
              <a:rPr lang="en-US" sz="1100" b="1" i="0" baseline="0" dirty="0">
                <a:solidFill>
                  <a:srgbClr val="000000"/>
                </a:solidFill>
                <a:latin typeface="Calibri"/>
                <a:cs typeface="Calibri"/>
              </a:rPr>
              <a:t> DE PROJET : </a:t>
            </a:r>
            <a:endParaRPr lang="en-US" sz="1100" b="1" i="0" dirty="0">
              <a:solidFill>
                <a:srgbClr val="000000"/>
              </a:solidFill>
              <a:latin typeface="Calibri"/>
              <a:cs typeface="Calibri"/>
            </a:endParaRPr>
          </a:p>
        </p:txBody>
      </p:sp>
      <p:sp>
        <p:nvSpPr>
          <p:cNvPr id="24" name="Footer Placeholder 4"/>
          <p:cNvSpPr>
            <a:spLocks noGrp="1"/>
          </p:cNvSpPr>
          <p:nvPr>
            <p:ph type="ftr" sz="quarter" idx="11"/>
          </p:nvPr>
        </p:nvSpPr>
        <p:spPr>
          <a:xfrm>
            <a:off x="1682444" y="4739295"/>
            <a:ext cx="1463065" cy="273844"/>
          </a:xfrm>
        </p:spPr>
        <p:txBody>
          <a:bodyPr/>
          <a:lstStyle>
            <a:lvl1pPr algn="l">
              <a:defRPr sz="1100" b="0" i="0">
                <a:solidFill>
                  <a:srgbClr val="000000"/>
                </a:solidFill>
                <a:latin typeface="Calibri"/>
                <a:cs typeface="Calibri"/>
              </a:defRPr>
            </a:lvl1pPr>
          </a:lstStyle>
          <a:p>
            <a:r>
              <a:rPr lang="en-US" dirty="0"/>
              <a:t>00-000-000</a:t>
            </a:r>
          </a:p>
        </p:txBody>
      </p:sp>
    </p:spTree>
    <p:extLst>
      <p:ext uri="{BB962C8B-B14F-4D97-AF65-F5344CB8AC3E}">
        <p14:creationId xmlns:p14="http://schemas.microsoft.com/office/powerpoint/2010/main" val="39372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29" y="474274"/>
            <a:ext cx="3508071"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000" b="1" i="0" dirty="0">
                <a:solidFill>
                  <a:srgbClr val="000000"/>
                </a:solidFill>
                <a:latin typeface="Calibri"/>
                <a:cs typeface="Calibri"/>
              </a:rPr>
              <a:t>Table des matières</a:t>
            </a:r>
          </a:p>
        </p:txBody>
      </p:sp>
      <p:sp>
        <p:nvSpPr>
          <p:cNvPr id="13" name="Rectangle 12"/>
          <p:cNvSpPr/>
          <p:nvPr userDrawn="1"/>
        </p:nvSpPr>
        <p:spPr>
          <a:xfrm>
            <a:off x="1" y="75514"/>
            <a:ext cx="1335600" cy="50679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Tree>
    <p:extLst>
      <p:ext uri="{BB962C8B-B14F-4D97-AF65-F5344CB8AC3E}">
        <p14:creationId xmlns:p14="http://schemas.microsoft.com/office/powerpoint/2010/main" val="27656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76200"/>
            <a:ext cx="9144000" cy="5067300"/>
          </a:xfrm>
        </p:spPr>
        <p:txBody>
          <a:bodyPr anchor="b"/>
          <a:lstStyle>
            <a:lvl1pPr marL="0" indent="0" algn="ctr">
              <a:buNone/>
              <a:defRPr/>
            </a:lvl1pPr>
          </a:lstStyle>
          <a:p>
            <a:r>
              <a:rPr lang="en-US" dirty="0"/>
              <a:t>Photo</a:t>
            </a:r>
          </a:p>
        </p:txBody>
      </p:sp>
      <p:sp>
        <p:nvSpPr>
          <p:cNvPr id="15" name="Title 11"/>
          <p:cNvSpPr>
            <a:spLocks noGrp="1"/>
          </p:cNvSpPr>
          <p:nvPr>
            <p:ph type="title" hasCustomPrompt="1"/>
          </p:nvPr>
        </p:nvSpPr>
        <p:spPr>
          <a:xfrm>
            <a:off x="0" y="3314700"/>
            <a:ext cx="9144000" cy="1147465"/>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5"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Tree>
    <p:extLst>
      <p:ext uri="{BB962C8B-B14F-4D97-AF65-F5344CB8AC3E}">
        <p14:creationId xmlns:p14="http://schemas.microsoft.com/office/powerpoint/2010/main" val="48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3314700"/>
            <a:ext cx="9144000" cy="1147465"/>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p>
        </p:txBody>
      </p:sp>
      <p:sp>
        <p:nvSpPr>
          <p:cNvPr id="8" name="Title 11"/>
          <p:cNvSpPr>
            <a:spLocks noGrp="1"/>
          </p:cNvSpPr>
          <p:nvPr>
            <p:ph type="title" hasCustomPrompt="1"/>
          </p:nvPr>
        </p:nvSpPr>
        <p:spPr>
          <a:xfrm>
            <a:off x="0" y="3314700"/>
            <a:ext cx="9144000" cy="1147465"/>
          </a:xfrm>
          <a:no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9"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4867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11486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29246"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373821" y="1107912"/>
            <a:ext cx="4016860"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8" name="Text Placeholder 27"/>
          <p:cNvSpPr>
            <a:spLocks noGrp="1"/>
          </p:cNvSpPr>
          <p:nvPr>
            <p:ph type="body" sz="quarter" idx="14" hasCustomPrompt="1"/>
          </p:nvPr>
        </p:nvSpPr>
        <p:spPr>
          <a:xfrm>
            <a:off x="373820" y="228401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0" name="Text Placeholder 29"/>
          <p:cNvSpPr>
            <a:spLocks noGrp="1"/>
          </p:cNvSpPr>
          <p:nvPr>
            <p:ph type="body" sz="quarter" idx="15" hasCustomPrompt="1"/>
          </p:nvPr>
        </p:nvSpPr>
        <p:spPr>
          <a:xfrm>
            <a:off x="373821" y="2872060"/>
            <a:ext cx="4016860"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2" name="Text Placeholder 31"/>
          <p:cNvSpPr>
            <a:spLocks noGrp="1"/>
          </p:cNvSpPr>
          <p:nvPr>
            <p:ph type="body" sz="quarter" idx="16" hasCustomPrompt="1"/>
          </p:nvPr>
        </p:nvSpPr>
        <p:spPr>
          <a:xfrm>
            <a:off x="373820" y="1695961"/>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1" name="Text Placeholder 25"/>
          <p:cNvSpPr>
            <a:spLocks noGrp="1"/>
          </p:cNvSpPr>
          <p:nvPr>
            <p:ph type="body" sz="quarter" idx="17" hasCustomPrompt="1"/>
          </p:nvPr>
        </p:nvSpPr>
        <p:spPr>
          <a:xfrm>
            <a:off x="4669938" y="1107912"/>
            <a:ext cx="4016861"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5" name="Text Placeholder 27"/>
          <p:cNvSpPr>
            <a:spLocks noGrp="1"/>
          </p:cNvSpPr>
          <p:nvPr>
            <p:ph type="body" sz="quarter" idx="18" hasCustomPrompt="1"/>
          </p:nvPr>
        </p:nvSpPr>
        <p:spPr>
          <a:xfrm>
            <a:off x="4669938" y="2284010"/>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6" name="Text Placeholder 29"/>
          <p:cNvSpPr>
            <a:spLocks noGrp="1"/>
          </p:cNvSpPr>
          <p:nvPr>
            <p:ph type="body" sz="quarter" idx="19" hasCustomPrompt="1"/>
          </p:nvPr>
        </p:nvSpPr>
        <p:spPr>
          <a:xfrm>
            <a:off x="4669938" y="287206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7" name="Text Placeholder 31"/>
          <p:cNvSpPr>
            <a:spLocks noGrp="1"/>
          </p:cNvSpPr>
          <p:nvPr>
            <p:ph type="body" sz="quarter" idx="20" hasCustomPrompt="1"/>
          </p:nvPr>
        </p:nvSpPr>
        <p:spPr>
          <a:xfrm>
            <a:off x="4669938" y="1695961"/>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1"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10490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3931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136650"/>
            <a:ext cx="8427782" cy="3449638"/>
          </a:xfrm>
        </p:spPr>
        <p:txBody>
          <a:bodyPr>
            <a:normAutofit/>
          </a:bodyPr>
          <a:lstStyle>
            <a:lvl1pPr marL="0" indent="0">
              <a:buFontTx/>
              <a:buNone/>
              <a:defRPr sz="2000" b="0" i="0">
                <a:latin typeface="Calibri"/>
                <a:cs typeface="Calibri"/>
              </a:defRPr>
            </a:lvl1pPr>
            <a:lvl2pPr marL="300038" indent="-300038">
              <a:defRPr sz="2000" baseline="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baseline="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9"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320390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29" y="474274"/>
            <a:ext cx="3508071"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i="0" dirty="0">
                <a:solidFill>
                  <a:srgbClr val="000000"/>
                </a:solidFill>
                <a:latin typeface="Calibri"/>
                <a:cs typeface="Calibri"/>
              </a:rPr>
              <a:t>Table des matières</a:t>
            </a:r>
          </a:p>
        </p:txBody>
      </p:sp>
      <p:sp>
        <p:nvSpPr>
          <p:cNvPr id="13" name="Rectangle 12"/>
          <p:cNvSpPr/>
          <p:nvPr userDrawn="1"/>
        </p:nvSpPr>
        <p:spPr>
          <a:xfrm>
            <a:off x="1" y="75514"/>
            <a:ext cx="1709648" cy="50679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Tree>
    <p:extLst>
      <p:ext uri="{BB962C8B-B14F-4D97-AF65-F5344CB8AC3E}">
        <p14:creationId xmlns:p14="http://schemas.microsoft.com/office/powerpoint/2010/main" val="11720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202356"/>
            <a:ext cx="3701038" cy="4941144"/>
          </a:xfrm>
        </p:spPr>
        <p:txBody>
          <a:bodyPr anchor="ctr"/>
          <a:lstStyle>
            <a:lvl1pPr marL="0" indent="0" algn="ctr">
              <a:buNone/>
              <a:defRPr/>
            </a:lvl1pPr>
          </a:lstStyle>
          <a:p>
            <a:r>
              <a:rPr lang="en-US" dirty="0"/>
              <a:t>Photo</a:t>
            </a:r>
          </a:p>
        </p:txBody>
      </p:sp>
      <p:sp>
        <p:nvSpPr>
          <p:cNvPr id="12"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136650"/>
            <a:ext cx="4827445" cy="3449638"/>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Tree>
    <p:extLst>
      <p:ext uri="{BB962C8B-B14F-4D97-AF65-F5344CB8AC3E}">
        <p14:creationId xmlns:p14="http://schemas.microsoft.com/office/powerpoint/2010/main" val="178517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5"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
        <p:nvSpPr>
          <p:cNvPr id="15" name="Picture Placeholder 6"/>
          <p:cNvSpPr>
            <a:spLocks noGrp="1"/>
          </p:cNvSpPr>
          <p:nvPr>
            <p:ph type="pic" sz="quarter" idx="14" hasCustomPrompt="1"/>
          </p:nvPr>
        </p:nvSpPr>
        <p:spPr>
          <a:xfrm>
            <a:off x="594726" y="1311611"/>
            <a:ext cx="2206136" cy="1976659"/>
          </a:xfrm>
        </p:spPr>
        <p:txBody>
          <a:bodyPr anchor="ctr"/>
          <a:lstStyle>
            <a:lvl1pPr marL="0" indent="0" algn="ctr">
              <a:buNone/>
              <a:defRPr/>
            </a:lvl1pPr>
          </a:lstStyle>
          <a:p>
            <a:r>
              <a:rPr lang="en-US" dirty="0"/>
              <a:t>Photo</a:t>
            </a:r>
          </a:p>
        </p:txBody>
      </p:sp>
      <p:sp>
        <p:nvSpPr>
          <p:cNvPr id="3" name="Subtitle 2"/>
          <p:cNvSpPr>
            <a:spLocks noGrp="1"/>
          </p:cNvSpPr>
          <p:nvPr>
            <p:ph type="subTitle" idx="1" hasCustomPrompt="1"/>
          </p:nvPr>
        </p:nvSpPr>
        <p:spPr>
          <a:xfrm>
            <a:off x="594725" y="3350056"/>
            <a:ext cx="2206137" cy="707080"/>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Prénom</a:t>
            </a:r>
            <a:br>
              <a:rPr lang="fr-CA" dirty="0"/>
            </a:br>
            <a:r>
              <a:rPr lang="fr-CA" dirty="0"/>
              <a:t>Nom</a:t>
            </a:r>
            <a:endParaRPr lang="en-US" dirty="0"/>
          </a:p>
        </p:txBody>
      </p:sp>
      <p:sp>
        <p:nvSpPr>
          <p:cNvPr id="31" name="Rectangle 30"/>
          <p:cNvSpPr/>
          <p:nvPr userDrawn="1"/>
        </p:nvSpPr>
        <p:spPr>
          <a:xfrm>
            <a:off x="3299629"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icture Placeholder 6"/>
          <p:cNvSpPr>
            <a:spLocks noGrp="1"/>
          </p:cNvSpPr>
          <p:nvPr>
            <p:ph type="pic" sz="quarter" idx="15" hasCustomPrompt="1"/>
          </p:nvPr>
        </p:nvSpPr>
        <p:spPr>
          <a:xfrm>
            <a:off x="3403830" y="1311611"/>
            <a:ext cx="2206136" cy="1976659"/>
          </a:xfrm>
        </p:spPr>
        <p:txBody>
          <a:bodyPr anchor="ctr"/>
          <a:lstStyle>
            <a:lvl1pPr marL="0" indent="0" algn="ctr">
              <a:buNone/>
              <a:defRPr/>
            </a:lvl1pPr>
          </a:lstStyle>
          <a:p>
            <a:r>
              <a:rPr lang="en-US" dirty="0"/>
              <a:t>Photo</a:t>
            </a:r>
          </a:p>
        </p:txBody>
      </p:sp>
      <p:sp>
        <p:nvSpPr>
          <p:cNvPr id="34" name="Rectangle 33"/>
          <p:cNvSpPr/>
          <p:nvPr userDrawn="1"/>
        </p:nvSpPr>
        <p:spPr>
          <a:xfrm>
            <a:off x="6101869"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6"/>
          <p:cNvSpPr>
            <a:spLocks noGrp="1"/>
          </p:cNvSpPr>
          <p:nvPr>
            <p:ph type="pic" sz="quarter" idx="16" hasCustomPrompt="1"/>
          </p:nvPr>
        </p:nvSpPr>
        <p:spPr>
          <a:xfrm>
            <a:off x="6206070" y="1311611"/>
            <a:ext cx="2206136" cy="1976659"/>
          </a:xfrm>
        </p:spPr>
        <p:txBody>
          <a:bodyPr anchor="ctr"/>
          <a:lstStyle>
            <a:lvl1pPr marL="0" indent="0" algn="ctr">
              <a:buNone/>
              <a:defRPr/>
            </a:lvl1pPr>
          </a:lstStyle>
          <a:p>
            <a:r>
              <a:rPr lang="en-US" dirty="0"/>
              <a:t>Photo</a:t>
            </a:r>
          </a:p>
        </p:txBody>
      </p:sp>
      <p:sp>
        <p:nvSpPr>
          <p:cNvPr id="10" name="Text Placeholder 9"/>
          <p:cNvSpPr>
            <a:spLocks noGrp="1"/>
          </p:cNvSpPr>
          <p:nvPr>
            <p:ph type="body" sz="quarter" idx="17" hasCustomPrompt="1"/>
          </p:nvPr>
        </p:nvSpPr>
        <p:spPr>
          <a:xfrm>
            <a:off x="3403830" y="3350057"/>
            <a:ext cx="2206136" cy="707080"/>
          </a:xfrm>
        </p:spPr>
        <p:txBody>
          <a:bodyPr anchor="ctr">
            <a:noAutofit/>
          </a:bodyPr>
          <a:lstStyle>
            <a:lvl1pPr marL="0" marR="0" indent="0" algn="ctr" defTabSz="457200" rtl="0" eaLnBrk="1" fontAlgn="auto" latinLnBrk="0" hangingPunct="1">
              <a:lnSpc>
                <a:spcPct val="90000"/>
              </a:lnSpc>
              <a:spcBef>
                <a:spcPct val="20000"/>
              </a:spcBef>
              <a:spcAft>
                <a:spcPts val="0"/>
              </a:spcAft>
              <a:buClrTx/>
              <a:buSzTx/>
              <a:buFont typeface="Arial"/>
              <a:buNone/>
              <a:tabLst/>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sp>
        <p:nvSpPr>
          <p:cNvPr id="39" name="Text Placeholder 38"/>
          <p:cNvSpPr>
            <a:spLocks noGrp="1"/>
          </p:cNvSpPr>
          <p:nvPr>
            <p:ph type="body" sz="quarter" idx="18" hasCustomPrompt="1"/>
          </p:nvPr>
        </p:nvSpPr>
        <p:spPr>
          <a:xfrm>
            <a:off x="6206071" y="3350058"/>
            <a:ext cx="2206136" cy="707080"/>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187122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rvices_MTL">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EMPLOYÉS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400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75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6</a:t>
            </a:r>
          </a:p>
        </p:txBody>
      </p:sp>
      <p:sp>
        <p:nvSpPr>
          <p:cNvPr id="19" name="Text Placeholder 3"/>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BUREAUX</a:t>
            </a:r>
          </a:p>
        </p:txBody>
      </p:sp>
      <p:sp>
        <p:nvSpPr>
          <p:cNvPr id="20" name="Text Placeholder 3"/>
          <p:cNvSpPr txBox="1">
            <a:spLocks/>
          </p:cNvSpPr>
          <p:nvPr userDrawn="1"/>
        </p:nvSpPr>
        <p:spPr>
          <a:xfrm>
            <a:off x="5201253" y="4197518"/>
            <a:ext cx="3549138" cy="720727"/>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dirty="0">
                <a:latin typeface="Calibri"/>
                <a:cs typeface="Calibri"/>
              </a:rPr>
              <a:t>MONTRÉAL | QUÉBEC | TORONTO | EDMONTON | CALGARY | PHILADELPHIE</a:t>
            </a:r>
          </a:p>
        </p:txBody>
      </p:sp>
      <p:pic>
        <p:nvPicPr>
          <p:cNvPr id="21"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marL="0" marR="0" indent="0" algn="l" defTabSz="457200" rtl="0" eaLnBrk="1" fontAlgn="auto" latinLnBrk="0" hangingPunct="1">
              <a:lnSpc>
                <a:spcPct val="100000"/>
              </a:lnSpc>
              <a:spcBef>
                <a:spcPct val="0"/>
              </a:spcBef>
              <a:spcAft>
                <a:spcPts val="0"/>
              </a:spcAft>
              <a:buClrTx/>
              <a:buSzTx/>
              <a:buFontTx/>
              <a:buNone/>
              <a:tabLst/>
              <a:defRPr/>
            </a:pPr>
            <a:r>
              <a:rPr lang="fr-CA" dirty="0"/>
              <a:t>NOS SERVICES</a:t>
            </a:r>
          </a:p>
        </p:txBody>
      </p:sp>
      <p:sp>
        <p:nvSpPr>
          <p:cNvPr id="23" name="TextBox 15">
            <a:extLst>
              <a:ext uri="{FF2B5EF4-FFF2-40B4-BE49-F238E27FC236}">
                <a16:creationId xmlns:a16="http://schemas.microsoft.com/office/drawing/2014/main" id="{8FE99483-581A-4A24-8BE0-9518828D2AE2}"/>
              </a:ext>
            </a:extLst>
          </p:cNvPr>
          <p:cNvSpPr txBox="1"/>
          <p:nvPr userDrawn="1"/>
        </p:nvSpPr>
        <p:spPr>
          <a:xfrm>
            <a:off x="563035" y="931574"/>
            <a:ext cx="4508526" cy="3830587"/>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a:r>
              <a:rPr lang="fr-CA" dirty="0">
                <a:solidFill>
                  <a:prstClr val="black"/>
                </a:solidFill>
              </a:rPr>
              <a:t>	Recherche marketing et sondage</a:t>
            </a:r>
          </a:p>
          <a:p>
            <a:pPr marL="120650" lvl="1" indent="-120650"/>
            <a:endParaRPr lang="fr-CA" dirty="0">
              <a:solidFill>
                <a:prstClr val="black"/>
              </a:solidFill>
            </a:endParaRPr>
          </a:p>
          <a:p>
            <a:pPr marL="120650" lvl="1" indent="-12065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a:defRPr/>
            </a:pPr>
            <a:r>
              <a:rPr lang="fr-CA" dirty="0">
                <a:solidFill>
                  <a:prstClr val="black"/>
                </a:solidFill>
              </a:rPr>
              <a:t>	VOC Mesure de satisfaction continue en temps réel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Analytiques</a:t>
            </a:r>
          </a:p>
          <a:p>
            <a:pPr marL="120650" lvl="1" indent="-120650">
              <a:defRPr/>
            </a:pPr>
            <a:r>
              <a:rPr lang="fr-CA" dirty="0">
                <a:solidFill>
                  <a:prstClr val="black"/>
                </a:solidFill>
              </a:rPr>
              <a:t>	Analyse de modélisation de données</a:t>
            </a:r>
          </a:p>
          <a:p>
            <a:pPr marL="120650" lvl="1" indent="-120650"/>
            <a:endParaRPr lang="fr-CA" dirty="0">
              <a:solidFill>
                <a:prstClr val="black"/>
              </a:solidFill>
            </a:endParaRPr>
          </a:p>
          <a:p>
            <a:pPr marL="120650" lvl="1" indent="-12065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a:r>
              <a:rPr lang="fr-CA" dirty="0">
                <a:solidFill>
                  <a:prstClr val="black"/>
                </a:solidFill>
              </a:rPr>
              <a:t>	Gestion de panel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Communauté</a:t>
            </a:r>
          </a:p>
          <a:p>
            <a:pPr marL="120650" lvl="1" indent="-120650">
              <a:defRPr/>
            </a:pPr>
            <a:r>
              <a:rPr lang="fr-CA" dirty="0">
                <a:solidFill>
                  <a:prstClr val="black"/>
                </a:solidFill>
              </a:rPr>
              <a:t>	Gestion de communautés en ligne</a:t>
            </a:r>
          </a:p>
          <a:p>
            <a:pPr marL="120650" lvl="1" indent="-120650">
              <a:defRPr/>
            </a:pPr>
            <a:endParaRPr lang="fr-CA" dirty="0">
              <a:solidFill>
                <a:prstClr val="black"/>
              </a:solidFill>
            </a:endParaRP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fr-CA" sz="1400" dirty="0">
                <a:solidFill>
                  <a:srgbClr val="FF0000"/>
                </a:solidFill>
              </a:rPr>
              <a:t>•	</a:t>
            </a:r>
            <a:r>
              <a:rPr lang="fr-CA" b="1" dirty="0">
                <a:solidFill>
                  <a:srgbClr val="FF0000"/>
                </a:solidFill>
              </a:rPr>
              <a:t>Léger Numérique</a:t>
            </a: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fr-CA" sz="1800" kern="1200" dirty="0">
                <a:solidFill>
                  <a:schemeClr val="tx1"/>
                </a:solidFill>
                <a:effectLst/>
                <a:latin typeface="+mn-lt"/>
                <a:ea typeface="+mn-ea"/>
                <a:cs typeface="+mn-cs"/>
              </a:rPr>
              <a:t>	Stratégie numérique et expérience utilisateur </a:t>
            </a:r>
            <a:endParaRPr lang="fr-CA" dirty="0">
              <a:solidFill>
                <a:schemeClr val="tx1"/>
              </a:solidFill>
            </a:endParaRPr>
          </a:p>
          <a:p>
            <a:pPr marL="120650" lvl="1" indent="-120650"/>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Recherche internationale</a:t>
            </a:r>
          </a:p>
          <a:p>
            <a:pPr marL="120650" lvl="1" indent="-120650"/>
            <a:r>
              <a:rPr lang="fr-CA" dirty="0">
                <a:solidFill>
                  <a:prstClr val="black"/>
                </a:solidFill>
              </a:rPr>
              <a:t>	Worldwide Independent Network (WIN)</a:t>
            </a:r>
          </a:p>
        </p:txBody>
      </p:sp>
    </p:spTree>
    <p:extLst>
      <p:ext uri="{BB962C8B-B14F-4D97-AF65-F5344CB8AC3E}">
        <p14:creationId xmlns:p14="http://schemas.microsoft.com/office/powerpoint/2010/main" val="14111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rvices_QC">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EMPLOYÉS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400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75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6</a:t>
            </a:r>
          </a:p>
        </p:txBody>
      </p:sp>
      <p:sp>
        <p:nvSpPr>
          <p:cNvPr id="19" name="Text Placeholder 3"/>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BUREAUX</a:t>
            </a:r>
          </a:p>
        </p:txBody>
      </p:sp>
      <p:sp>
        <p:nvSpPr>
          <p:cNvPr id="20" name="Text Placeholder 3"/>
          <p:cNvSpPr txBox="1">
            <a:spLocks/>
          </p:cNvSpPr>
          <p:nvPr userDrawn="1"/>
        </p:nvSpPr>
        <p:spPr>
          <a:xfrm>
            <a:off x="5201253" y="4197518"/>
            <a:ext cx="3549138" cy="720727"/>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dirty="0">
                <a:latin typeface="Calibri"/>
                <a:cs typeface="Calibri"/>
              </a:rPr>
              <a:t>QUÉBEC | MONTRÉAL | TORONTO | EDMONTON | CALGARY | PHILADELPHIE</a:t>
            </a:r>
          </a:p>
        </p:txBody>
      </p:sp>
      <p:pic>
        <p:nvPicPr>
          <p:cNvPr id="21"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marL="0" marR="0" indent="0" algn="l" defTabSz="457200" rtl="0" eaLnBrk="1" fontAlgn="auto" latinLnBrk="0" hangingPunct="1">
              <a:lnSpc>
                <a:spcPct val="100000"/>
              </a:lnSpc>
              <a:spcBef>
                <a:spcPct val="0"/>
              </a:spcBef>
              <a:spcAft>
                <a:spcPts val="0"/>
              </a:spcAft>
              <a:buClrTx/>
              <a:buSzTx/>
              <a:buFontTx/>
              <a:buNone/>
              <a:tabLst/>
              <a:defRPr/>
            </a:pPr>
            <a:r>
              <a:rPr lang="fr-CA" dirty="0"/>
              <a:t>NOS SERVICES</a:t>
            </a:r>
          </a:p>
        </p:txBody>
      </p:sp>
      <p:sp>
        <p:nvSpPr>
          <p:cNvPr id="23" name="TextBox 15">
            <a:extLst>
              <a:ext uri="{FF2B5EF4-FFF2-40B4-BE49-F238E27FC236}">
                <a16:creationId xmlns:a16="http://schemas.microsoft.com/office/drawing/2014/main" id="{1F349E92-8BBA-4DAC-96D7-D817F24B1C0D}"/>
              </a:ext>
            </a:extLst>
          </p:cNvPr>
          <p:cNvSpPr txBox="1"/>
          <p:nvPr userDrawn="1"/>
        </p:nvSpPr>
        <p:spPr>
          <a:xfrm>
            <a:off x="563035" y="931574"/>
            <a:ext cx="4508526" cy="3830587"/>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a:r>
              <a:rPr lang="fr-CA" dirty="0">
                <a:solidFill>
                  <a:prstClr val="black"/>
                </a:solidFill>
              </a:rPr>
              <a:t>	Recherche marketing et sondage</a:t>
            </a:r>
          </a:p>
          <a:p>
            <a:pPr marL="120650" lvl="1" indent="-120650"/>
            <a:endParaRPr lang="fr-CA" dirty="0">
              <a:solidFill>
                <a:prstClr val="black"/>
              </a:solidFill>
            </a:endParaRPr>
          </a:p>
          <a:p>
            <a:pPr marL="120650" lvl="1" indent="-12065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a:defRPr/>
            </a:pPr>
            <a:r>
              <a:rPr lang="fr-CA" dirty="0">
                <a:solidFill>
                  <a:prstClr val="black"/>
                </a:solidFill>
              </a:rPr>
              <a:t>	VOC Mesure de satisfaction continue en temps réel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Analytiques</a:t>
            </a:r>
          </a:p>
          <a:p>
            <a:pPr marL="120650" lvl="1" indent="-120650">
              <a:defRPr/>
            </a:pPr>
            <a:r>
              <a:rPr lang="fr-CA" dirty="0">
                <a:solidFill>
                  <a:prstClr val="black"/>
                </a:solidFill>
              </a:rPr>
              <a:t>	Analyse de modélisation de données</a:t>
            </a:r>
          </a:p>
          <a:p>
            <a:pPr marL="120650" lvl="1" indent="-120650"/>
            <a:endParaRPr lang="fr-CA" dirty="0">
              <a:solidFill>
                <a:prstClr val="black"/>
              </a:solidFill>
            </a:endParaRPr>
          </a:p>
          <a:p>
            <a:pPr marL="120650" lvl="1" indent="-12065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a:r>
              <a:rPr lang="fr-CA" dirty="0">
                <a:solidFill>
                  <a:prstClr val="black"/>
                </a:solidFill>
              </a:rPr>
              <a:t>	Gestion de panel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Communauté</a:t>
            </a:r>
          </a:p>
          <a:p>
            <a:pPr marL="120650" lvl="1" indent="-120650">
              <a:defRPr/>
            </a:pPr>
            <a:r>
              <a:rPr lang="fr-CA" dirty="0">
                <a:solidFill>
                  <a:prstClr val="black"/>
                </a:solidFill>
              </a:rPr>
              <a:t>	Gestion de communautés en ligne</a:t>
            </a:r>
          </a:p>
          <a:p>
            <a:pPr marL="120650" lvl="1" indent="-120650">
              <a:defRPr/>
            </a:pPr>
            <a:endParaRPr lang="fr-CA" dirty="0">
              <a:solidFill>
                <a:prstClr val="black"/>
              </a:solidFill>
            </a:endParaRP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fr-CA" sz="1400" dirty="0">
                <a:solidFill>
                  <a:srgbClr val="FF0000"/>
                </a:solidFill>
              </a:rPr>
              <a:t>•	</a:t>
            </a:r>
            <a:r>
              <a:rPr lang="fr-CA" b="1" dirty="0">
                <a:solidFill>
                  <a:srgbClr val="FF0000"/>
                </a:solidFill>
              </a:rPr>
              <a:t>Léger Numérique</a:t>
            </a: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fr-CA" sz="1800" kern="1200" dirty="0">
                <a:solidFill>
                  <a:schemeClr val="tx1"/>
                </a:solidFill>
                <a:effectLst/>
                <a:latin typeface="+mn-lt"/>
                <a:ea typeface="+mn-ea"/>
                <a:cs typeface="+mn-cs"/>
              </a:rPr>
              <a:t>	Stratégie numérique et expérience utilisateur </a:t>
            </a:r>
            <a:endParaRPr lang="fr-CA" dirty="0">
              <a:solidFill>
                <a:schemeClr val="tx1"/>
              </a:solidFill>
            </a:endParaRPr>
          </a:p>
          <a:p>
            <a:pPr marL="120650" lvl="1" indent="-120650"/>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Recherche internationale</a:t>
            </a:r>
          </a:p>
          <a:p>
            <a:pPr marL="120650" lvl="1" indent="-120650"/>
            <a:r>
              <a:rPr lang="fr-CA" dirty="0">
                <a:solidFill>
                  <a:prstClr val="black"/>
                </a:solidFill>
              </a:rPr>
              <a:t>	Worldwide Independent Network (WIN)</a:t>
            </a:r>
          </a:p>
        </p:txBody>
      </p:sp>
    </p:spTree>
    <p:extLst>
      <p:ext uri="{BB962C8B-B14F-4D97-AF65-F5344CB8AC3E}">
        <p14:creationId xmlns:p14="http://schemas.microsoft.com/office/powerpoint/2010/main" val="38030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
        <p:nvSpPr>
          <p:cNvPr id="11" name="Title 11"/>
          <p:cNvSpPr txBox="1">
            <a:spLocks/>
          </p:cNvSpPr>
          <p:nvPr userDrawn="1"/>
        </p:nvSpPr>
        <p:spPr>
          <a:xfrm>
            <a:off x="526221" y="58396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t>NOTRE ENGAGEMENT QUALITÉ</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grpSp>
        <p:nvGrpSpPr>
          <p:cNvPr id="20" name="Groupe 19">
            <a:extLst>
              <a:ext uri="{FF2B5EF4-FFF2-40B4-BE49-F238E27FC236}">
                <a16:creationId xmlns:a16="http://schemas.microsoft.com/office/drawing/2014/main" id="{ECCCA27F-EAD0-4E0D-BAF7-A113C09D84EB}"/>
              </a:ext>
            </a:extLst>
          </p:cNvPr>
          <p:cNvGrpSpPr/>
          <p:nvPr userDrawn="1"/>
        </p:nvGrpSpPr>
        <p:grpSpPr>
          <a:xfrm>
            <a:off x="727915" y="1407637"/>
            <a:ext cx="7003860" cy="1737774"/>
            <a:chOff x="822618" y="1407637"/>
            <a:chExt cx="7003860" cy="1737774"/>
          </a:xfrm>
        </p:grpSpPr>
        <p:pic>
          <p:nvPicPr>
            <p:cNvPr id="21" name="Image 5">
              <a:extLst>
                <a:ext uri="{FF2B5EF4-FFF2-40B4-BE49-F238E27FC236}">
                  <a16:creationId xmlns:a16="http://schemas.microsoft.com/office/drawing/2014/main" id="{F3304B2A-8230-45B7-ACE4-75F2960799F4}"/>
                </a:ext>
              </a:extLst>
            </p:cNvPr>
            <p:cNvPicPr/>
            <p:nvPr userDrawn="1"/>
          </p:nvPicPr>
          <p:blipFill>
            <a:blip r:embed="rId3">
              <a:extLst>
                <a:ext uri="{28A0092B-C50C-407E-A947-70E740481C1C}">
                  <a14:useLocalDpi xmlns:a14="http://schemas.microsoft.com/office/drawing/2010/main"/>
                </a:ext>
              </a:extLst>
            </a:blip>
            <a:stretch>
              <a:fillRect/>
            </a:stretch>
          </p:blipFill>
          <p:spPr>
            <a:xfrm>
              <a:off x="822618" y="1641497"/>
              <a:ext cx="1132248" cy="1113511"/>
            </a:xfrm>
            <a:prstGeom prst="rect">
              <a:avLst/>
            </a:prstGeom>
          </p:spPr>
        </p:pic>
        <p:sp>
          <p:nvSpPr>
            <p:cNvPr id="22" name="TextBox 13">
              <a:extLst>
                <a:ext uri="{FF2B5EF4-FFF2-40B4-BE49-F238E27FC236}">
                  <a16:creationId xmlns:a16="http://schemas.microsoft.com/office/drawing/2014/main" id="{CB59C94B-7927-4D92-BF49-7D8FA17A14BA}"/>
                </a:ext>
              </a:extLst>
            </p:cNvPr>
            <p:cNvSpPr txBox="1"/>
            <p:nvPr userDrawn="1"/>
          </p:nvSpPr>
          <p:spPr>
            <a:xfrm>
              <a:off x="1198652" y="1407637"/>
              <a:ext cx="6627826" cy="1737774"/>
            </a:xfrm>
            <a:prstGeom prst="rect">
              <a:avLst/>
            </a:prstGeom>
          </p:spPr>
          <p:txBody>
            <a:bodyPr vert="horz" wrap="square" lIns="91440" tIns="45720" rIns="91440" bIns="45720" rtlCol="0" anchor="ctr">
              <a:noAutofit/>
            </a:bodyPr>
            <a:lstStyle/>
            <a:p>
              <a:pPr marL="1135063" algn="just">
                <a:lnSpc>
                  <a:spcPct val="110000"/>
                </a:lnSpc>
              </a:pPr>
              <a:r>
                <a:rPr lang="fr-CA" sz="1600" noProof="0" dirty="0"/>
                <a:t>Léger est membre d’</a:t>
              </a:r>
              <a:r>
                <a:rPr lang="fr-CA" sz="1600" noProof="0" dirty="0">
                  <a:hlinkClick r:id="rId4"/>
                </a:rPr>
                <a:t>ESOMAR</a:t>
              </a:r>
              <a:r>
                <a:rPr lang="fr-CA" sz="1600" noProof="0" dirty="0"/>
                <a:t> (</a:t>
              </a:r>
              <a:r>
                <a:rPr lang="fr-CA" sz="1600" noProof="0" dirty="0" err="1"/>
                <a:t>European</a:t>
              </a:r>
              <a:r>
                <a:rPr lang="fr-CA" sz="1600" noProof="0" dirty="0"/>
                <a:t> Society for Opinion and </a:t>
              </a:r>
              <a:r>
                <a:rPr lang="fr-CA" sz="1600" noProof="0" dirty="0" err="1"/>
                <a:t>Market</a:t>
              </a:r>
              <a:r>
                <a:rPr lang="fr-CA" sz="1600" noProof="0" dirty="0"/>
                <a:t> </a:t>
              </a:r>
              <a:r>
                <a:rPr lang="fr-CA" sz="1600" noProof="0" dirty="0" err="1"/>
                <a:t>Research</a:t>
              </a:r>
              <a:r>
                <a:rPr lang="fr-CA" sz="1600" noProof="0" dirty="0"/>
                <a:t>), l’association mondiale des professionnels</a:t>
              </a:r>
              <a:r>
                <a:rPr lang="fr-CA" sz="1600" baseline="0" noProof="0" dirty="0"/>
                <a:t> </a:t>
              </a:r>
              <a:r>
                <a:rPr lang="fr-CA" sz="1600" noProof="0" dirty="0"/>
                <a:t>des enquêtes d’opinion et des études marketing. À ce titre, Léger s’engage à appliquer le </a:t>
              </a:r>
              <a:r>
                <a:rPr lang="fr-CA" sz="1600" noProof="0" dirty="0">
                  <a:hlinkClick r:id="rId5"/>
                </a:rPr>
                <a:t>code international ICC/ESOMAR</a:t>
              </a:r>
              <a:r>
                <a:rPr lang="fr-CA" sz="1600" noProof="0" dirty="0"/>
                <a:t> des études de marché, études sociales et d’opinion et de l’analytique des données.</a:t>
              </a:r>
            </a:p>
          </p:txBody>
        </p:sp>
      </p:grpSp>
      <p:grpSp>
        <p:nvGrpSpPr>
          <p:cNvPr id="23" name="Groupe 22">
            <a:extLst>
              <a:ext uri="{FF2B5EF4-FFF2-40B4-BE49-F238E27FC236}">
                <a16:creationId xmlns:a16="http://schemas.microsoft.com/office/drawing/2014/main" id="{86E5CF62-3261-432D-B8DB-14898723FAB9}"/>
              </a:ext>
            </a:extLst>
          </p:cNvPr>
          <p:cNvGrpSpPr/>
          <p:nvPr userDrawn="1"/>
        </p:nvGrpSpPr>
        <p:grpSpPr>
          <a:xfrm>
            <a:off x="786932" y="3346964"/>
            <a:ext cx="6944843" cy="1379621"/>
            <a:chOff x="913088" y="3346964"/>
            <a:chExt cx="6944843" cy="1379621"/>
          </a:xfrm>
        </p:grpSpPr>
        <p:pic>
          <p:nvPicPr>
            <p:cNvPr id="24" name="Image 6">
              <a:extLst>
                <a:ext uri="{FF2B5EF4-FFF2-40B4-BE49-F238E27FC236}">
                  <a16:creationId xmlns:a16="http://schemas.microsoft.com/office/drawing/2014/main" id="{EEE98DE7-AF9F-4250-8121-72395E603482}"/>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913088" y="3479395"/>
              <a:ext cx="999066" cy="800306"/>
            </a:xfrm>
            <a:prstGeom prst="rect">
              <a:avLst/>
            </a:prstGeom>
          </p:spPr>
        </p:pic>
        <p:sp>
          <p:nvSpPr>
            <p:cNvPr id="25" name="TextBox 13">
              <a:extLst>
                <a:ext uri="{FF2B5EF4-FFF2-40B4-BE49-F238E27FC236}">
                  <a16:creationId xmlns:a16="http://schemas.microsoft.com/office/drawing/2014/main" id="{3BB22A38-5975-42C7-A565-56F0D233D446}"/>
                </a:ext>
              </a:extLst>
            </p:cNvPr>
            <p:cNvSpPr txBox="1"/>
            <p:nvPr userDrawn="1"/>
          </p:nvSpPr>
          <p:spPr>
            <a:xfrm>
              <a:off x="1230105" y="3346964"/>
              <a:ext cx="6627826" cy="1379621"/>
            </a:xfrm>
            <a:prstGeom prst="rect">
              <a:avLst/>
            </a:prstGeom>
          </p:spPr>
          <p:txBody>
            <a:bodyPr vert="horz" wrap="square" lIns="91440" tIns="45720" rIns="91440" bIns="45720" rtlCol="0" anchor="ctr">
              <a:normAutofit/>
            </a:bodyPr>
            <a:lstStyle/>
            <a:p>
              <a:pPr marL="1135063" algn="just">
                <a:lnSpc>
                  <a:spcPct val="110000"/>
                </a:lnSpc>
              </a:pPr>
              <a:r>
                <a:rPr lang="fr-CA" sz="1600" noProof="0" dirty="0"/>
                <a:t>Léger est membre de </a:t>
              </a:r>
              <a:r>
                <a:rPr lang="fr-CA" sz="1600" noProof="0" dirty="0">
                  <a:hlinkClick r:id="rId7"/>
                </a:rPr>
                <a:t>Insights Association</a:t>
              </a:r>
              <a:r>
                <a:rPr lang="fr-CA" sz="1600" noProof="0" dirty="0"/>
                <a:t>, l’association américaine pour la recherche marketing et l’analytique. </a:t>
              </a:r>
            </a:p>
          </p:txBody>
        </p:sp>
      </p:grpSp>
    </p:spTree>
    <p:extLst>
      <p:ext uri="{BB962C8B-B14F-4D97-AF65-F5344CB8AC3E}">
        <p14:creationId xmlns:p14="http://schemas.microsoft.com/office/powerpoint/2010/main" val="5850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2" name="Image 1" descr="A9168_Ajout_mentions_PPT_16_9.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cxnSp>
        <p:nvCxnSpPr>
          <p:cNvPr id="14" name="Straight Connector 13"/>
          <p:cNvCxnSpPr/>
          <p:nvPr userDrawn="1"/>
        </p:nvCxnSpPr>
        <p:spPr>
          <a:xfrm flipV="1">
            <a:off x="2325909" y="3658964"/>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558462" y="3728167"/>
            <a:ext cx="968634" cy="943540"/>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8354" y="4016497"/>
              <a:ext cx="485000" cy="483036"/>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@leger360 </a:t>
              </a:r>
              <a:endParaRPr lang="fr-CA" sz="1200" baseline="30000" dirty="0">
                <a:latin typeface="Calibri"/>
                <a:cs typeface="Calibri"/>
              </a:endParaRPr>
            </a:p>
          </p:txBody>
        </p:sp>
      </p:grpSp>
      <p:grpSp>
        <p:nvGrpSpPr>
          <p:cNvPr id="20" name="Group 19"/>
          <p:cNvGrpSpPr/>
          <p:nvPr userDrawn="1"/>
        </p:nvGrpSpPr>
        <p:grpSpPr>
          <a:xfrm>
            <a:off x="3870609" y="3728167"/>
            <a:ext cx="1267637" cy="943540"/>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04005" y="4016497"/>
              <a:ext cx="483036" cy="483036"/>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a:t>
              </a:r>
              <a:r>
                <a:rPr lang="de-DE" sz="1200" dirty="0" err="1">
                  <a:latin typeface="Calibri"/>
                  <a:cs typeface="Calibri"/>
                </a:rPr>
                <a:t>LegerCanada</a:t>
              </a:r>
              <a:endParaRPr lang="fr-CA" sz="1200" baseline="30000" dirty="0">
                <a:latin typeface="Calibri"/>
                <a:cs typeface="Calibri"/>
              </a:endParaRPr>
            </a:p>
          </p:txBody>
        </p:sp>
      </p:grpSp>
      <p:grpSp>
        <p:nvGrpSpPr>
          <p:cNvPr id="23" name="Group 22"/>
          <p:cNvGrpSpPr/>
          <p:nvPr userDrawn="1"/>
        </p:nvGrpSpPr>
        <p:grpSpPr>
          <a:xfrm>
            <a:off x="5289433" y="3728167"/>
            <a:ext cx="1524832" cy="943540"/>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87692" y="4016497"/>
              <a:ext cx="483036" cy="483036"/>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a:t>
              </a:r>
              <a:r>
                <a:rPr lang="de-DE" sz="1200" dirty="0" err="1">
                  <a:latin typeface="Calibri"/>
                  <a:cs typeface="Calibri"/>
                </a:rPr>
                <a:t>company</a:t>
              </a:r>
              <a:r>
                <a:rPr lang="de-DE" sz="1200" dirty="0">
                  <a:latin typeface="Calibri"/>
                  <a:cs typeface="Calibri"/>
                </a:rPr>
                <a:t>/leger360</a:t>
              </a:r>
              <a:endParaRPr lang="fr-CA" sz="1200" baseline="30000" dirty="0">
                <a:latin typeface="Calibri"/>
                <a:cs typeface="Calibri"/>
              </a:endParaRPr>
            </a:p>
          </p:txBody>
        </p:sp>
      </p:grpSp>
      <p:cxnSp>
        <p:nvCxnSpPr>
          <p:cNvPr id="26" name="Straight Connector 25"/>
          <p:cNvCxnSpPr/>
          <p:nvPr userDrawn="1"/>
        </p:nvCxnSpPr>
        <p:spPr>
          <a:xfrm flipV="1">
            <a:off x="3810715" y="3658964"/>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6827893" y="3728167"/>
            <a:ext cx="1339851" cy="943540"/>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71378" y="4016497"/>
              <a:ext cx="485000" cy="483036"/>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@leger360</a:t>
              </a:r>
              <a:endParaRPr lang="fr-CA" sz="1200" baseline="30000" dirty="0">
                <a:latin typeface="Calibri"/>
                <a:cs typeface="Calibri"/>
              </a:endParaRPr>
            </a:p>
          </p:txBody>
        </p:sp>
      </p:grpSp>
      <p:cxnSp>
        <p:nvCxnSpPr>
          <p:cNvPr id="30" name="Straight Connector 29"/>
          <p:cNvCxnSpPr/>
          <p:nvPr userDrawn="1"/>
        </p:nvCxnSpPr>
        <p:spPr>
          <a:xfrm flipV="1">
            <a:off x="5280734" y="3638286"/>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userDrawn="1"/>
        </p:nvGrpSpPr>
        <p:grpSpPr>
          <a:xfrm>
            <a:off x="823029" y="3728167"/>
            <a:ext cx="1338305" cy="943540"/>
            <a:chOff x="691813" y="3728167"/>
            <a:chExt cx="1338305" cy="943540"/>
          </a:xfrm>
        </p:grpSpPr>
        <p:sp>
          <p:nvSpPr>
            <p:cNvPr id="32" name="Text Placeholder 3"/>
            <p:cNvSpPr txBox="1">
              <a:spLocks/>
            </p:cNvSpPr>
            <p:nvPr/>
          </p:nvSpPr>
          <p:spPr>
            <a:xfrm>
              <a:off x="691813" y="4204896"/>
              <a:ext cx="1338305"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a:latin typeface="Calibri"/>
                  <a:cs typeface="Calibri"/>
                </a:rPr>
                <a:t>leger360.com</a:t>
              </a:r>
              <a:endParaRPr lang="fr-CA" sz="1200" baseline="30000" dirty="0">
                <a:latin typeface="Calibri"/>
                <a:cs typeface="Calibri"/>
              </a:endParaRPr>
            </a:p>
          </p:txBody>
        </p:sp>
        <p:pic>
          <p:nvPicPr>
            <p:cNvPr id="33" name="Picture 32">
              <a:hlinkClick r:id="rId11"/>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1804" y="3728167"/>
              <a:ext cx="484999" cy="483036"/>
            </a:xfrm>
            <a:prstGeom prst="rect">
              <a:avLst/>
            </a:prstGeom>
          </p:spPr>
        </p:pic>
      </p:grpSp>
      <p:cxnSp>
        <p:nvCxnSpPr>
          <p:cNvPr id="34" name="Straight Connector 33"/>
          <p:cNvCxnSpPr/>
          <p:nvPr userDrawn="1"/>
        </p:nvCxnSpPr>
        <p:spPr>
          <a:xfrm flipV="1">
            <a:off x="6814265" y="3638286"/>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09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75514"/>
            <a:ext cx="5480050" cy="5067985"/>
          </a:xfrm>
        </p:spPr>
        <p:txBody>
          <a:bodyPr anchor="ctr"/>
          <a:lstStyle>
            <a:lvl1pPr marL="0" indent="0" algn="ctr">
              <a:buNone/>
              <a:defRPr/>
            </a:lvl1pPr>
          </a:lstStyle>
          <a:p>
            <a:r>
              <a:rPr lang="en-US" dirty="0"/>
              <a:t>Photo</a:t>
            </a:r>
          </a:p>
        </p:txBody>
      </p:sp>
      <p:sp>
        <p:nvSpPr>
          <p:cNvPr id="13" name="Subtitle 2"/>
          <p:cNvSpPr>
            <a:spLocks noGrp="1"/>
          </p:cNvSpPr>
          <p:nvPr>
            <p:ph type="subTitle" idx="1"/>
          </p:nvPr>
        </p:nvSpPr>
        <p:spPr>
          <a:xfrm>
            <a:off x="380685" y="1737535"/>
            <a:ext cx="3181665"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000000"/>
                </a:solidFill>
                <a:latin typeface="Calibri"/>
                <a:cs typeface="Calibri"/>
              </a:rPr>
              <a:t>DATE</a:t>
            </a:r>
          </a:p>
        </p:txBody>
      </p:sp>
      <p:sp>
        <p:nvSpPr>
          <p:cNvPr id="18" name="Title 1"/>
          <p:cNvSpPr txBox="1">
            <a:spLocks/>
          </p:cNvSpPr>
          <p:nvPr userDrawn="1"/>
        </p:nvSpPr>
        <p:spPr>
          <a:xfrm>
            <a:off x="380685" y="364434"/>
            <a:ext cx="1308334"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dirty="0">
                <a:solidFill>
                  <a:srgbClr val="ED1C24"/>
                </a:solidFill>
                <a:latin typeface="Calibri"/>
                <a:cs typeface="Calibri"/>
              </a:rPr>
              <a:t>Rapport</a:t>
            </a:r>
            <a:endParaRPr lang="en-US" sz="2300" dirty="0">
              <a:solidFill>
                <a:srgbClr val="ED1C24"/>
              </a:solidFill>
              <a:latin typeface="Calibri"/>
              <a:cs typeface="Calibri"/>
            </a:endParaRPr>
          </a:p>
        </p:txBody>
      </p:sp>
      <p:sp>
        <p:nvSpPr>
          <p:cNvPr id="19" name="Title 11"/>
          <p:cNvSpPr>
            <a:spLocks noGrp="1"/>
          </p:cNvSpPr>
          <p:nvPr>
            <p:ph type="title" hasCustomPrompt="1"/>
          </p:nvPr>
        </p:nvSpPr>
        <p:spPr>
          <a:xfrm>
            <a:off x="380686" y="1032575"/>
            <a:ext cx="318166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1" name="Picture Placeholder 6"/>
          <p:cNvSpPr>
            <a:spLocks noGrp="1"/>
          </p:cNvSpPr>
          <p:nvPr>
            <p:ph type="pic" sz="quarter" idx="14" hasCustomPrompt="1"/>
          </p:nvPr>
        </p:nvSpPr>
        <p:spPr>
          <a:xfrm>
            <a:off x="508203" y="2675708"/>
            <a:ext cx="2137493" cy="1539620"/>
          </a:xfrm>
        </p:spPr>
        <p:txBody>
          <a:bodyPr anchor="ctr"/>
          <a:lstStyle>
            <a:lvl1pPr marL="0" indent="0" algn="ctr">
              <a:buNone/>
              <a:defRPr/>
            </a:lvl1pPr>
          </a:lstStyle>
          <a:p>
            <a:r>
              <a:rPr lang="en-US" dirty="0"/>
              <a:t>Logo</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smtClean="0"/>
              <a:pPr/>
              <a:t>2019-12-13</a:t>
            </a:fld>
            <a:endParaRPr lang="en-US" dirty="0"/>
          </a:p>
        </p:txBody>
      </p:sp>
      <p:sp>
        <p:nvSpPr>
          <p:cNvPr id="23" name="Date Placeholder 3"/>
          <p:cNvSpPr txBox="1">
            <a:spLocks/>
          </p:cNvSpPr>
          <p:nvPr userDrawn="1"/>
        </p:nvSpPr>
        <p:spPr>
          <a:xfrm>
            <a:off x="1539559"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000000"/>
                </a:solidFill>
                <a:latin typeface="Calibri"/>
                <a:cs typeface="Calibri"/>
              </a:rPr>
              <a:t>NUMÉRO DE PROJET</a:t>
            </a:r>
          </a:p>
        </p:txBody>
      </p:sp>
      <p:sp>
        <p:nvSpPr>
          <p:cNvPr id="24" name="Footer Placeholder 4"/>
          <p:cNvSpPr>
            <a:spLocks noGrp="1"/>
          </p:cNvSpPr>
          <p:nvPr>
            <p:ph type="ftr" sz="quarter" idx="11"/>
          </p:nvPr>
        </p:nvSpPr>
        <p:spPr>
          <a:xfrm>
            <a:off x="2795198" y="4506393"/>
            <a:ext cx="1463065" cy="273844"/>
          </a:xfrm>
        </p:spPr>
        <p:txBody>
          <a:bodyPr/>
          <a:lstStyle>
            <a:lvl1pPr algn="l">
              <a:defRPr sz="1100" b="0" i="0">
                <a:solidFill>
                  <a:srgbClr val="000000"/>
                </a:solidFill>
                <a:latin typeface="Calibri"/>
                <a:cs typeface="Calibri"/>
              </a:defRPr>
            </a:lvl1pPr>
          </a:lstStyle>
          <a:p>
            <a:r>
              <a:rPr lang="en-US" dirty="0"/>
              <a:t>00-000-000</a:t>
            </a:r>
          </a:p>
        </p:txBody>
      </p:sp>
    </p:spTree>
    <p:extLst>
      <p:ext uri="{BB962C8B-B14F-4D97-AF65-F5344CB8AC3E}">
        <p14:creationId xmlns:p14="http://schemas.microsoft.com/office/powerpoint/2010/main" val="348725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29" y="474274"/>
            <a:ext cx="3508071"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dirty="0">
                <a:solidFill>
                  <a:srgbClr val="000000"/>
                </a:solidFill>
                <a:latin typeface="Calibri"/>
                <a:cs typeface="Calibri"/>
              </a:rPr>
              <a:t>Table des matières</a:t>
            </a:r>
          </a:p>
        </p:txBody>
      </p:sp>
      <p:sp>
        <p:nvSpPr>
          <p:cNvPr id="13" name="Rectangle 12"/>
          <p:cNvSpPr/>
          <p:nvPr userDrawn="1"/>
        </p:nvSpPr>
        <p:spPr>
          <a:xfrm>
            <a:off x="1" y="75514"/>
            <a:ext cx="1709648" cy="50679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17808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76200"/>
            <a:ext cx="9144000" cy="5067300"/>
          </a:xfrm>
        </p:spPr>
        <p:txBody>
          <a:bodyPr anchor="b"/>
          <a:lstStyle>
            <a:lvl1pPr marL="0" indent="0" algn="ctr">
              <a:buNone/>
              <a:defRPr/>
            </a:lvl1pPr>
          </a:lstStyle>
          <a:p>
            <a:r>
              <a:rPr lang="en-US" dirty="0"/>
              <a:t>Photo</a:t>
            </a:r>
          </a:p>
        </p:txBody>
      </p:sp>
      <p:sp>
        <p:nvSpPr>
          <p:cNvPr id="15" name="Title 11"/>
          <p:cNvSpPr>
            <a:spLocks noGrp="1"/>
          </p:cNvSpPr>
          <p:nvPr>
            <p:ph type="title" hasCustomPrompt="1"/>
          </p:nvPr>
        </p:nvSpPr>
        <p:spPr>
          <a:xfrm>
            <a:off x="0" y="3314700"/>
            <a:ext cx="9144000" cy="1147465"/>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5"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Tree>
    <p:extLst>
      <p:ext uri="{BB962C8B-B14F-4D97-AF65-F5344CB8AC3E}">
        <p14:creationId xmlns:p14="http://schemas.microsoft.com/office/powerpoint/2010/main" val="305014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3314700"/>
            <a:ext cx="9144000" cy="1147465"/>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solidFill>
                <a:prstClr val="white"/>
              </a:solidFill>
            </a:endParaRPr>
          </a:p>
        </p:txBody>
      </p:sp>
      <p:sp>
        <p:nvSpPr>
          <p:cNvPr id="8" name="Title 11"/>
          <p:cNvSpPr>
            <a:spLocks noGrp="1"/>
          </p:cNvSpPr>
          <p:nvPr>
            <p:ph type="title" hasCustomPrompt="1"/>
          </p:nvPr>
        </p:nvSpPr>
        <p:spPr>
          <a:xfrm>
            <a:off x="0" y="3314700"/>
            <a:ext cx="9144000" cy="1147465"/>
          </a:xfrm>
          <a:no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9"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354722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76200"/>
            <a:ext cx="9144000" cy="5067300"/>
          </a:xfrm>
        </p:spPr>
        <p:txBody>
          <a:bodyPr anchor="b"/>
          <a:lstStyle>
            <a:lvl1pPr marL="0" indent="0" algn="ctr">
              <a:buNone/>
              <a:defRPr/>
            </a:lvl1pPr>
          </a:lstStyle>
          <a:p>
            <a:r>
              <a:rPr lang="en-US" dirty="0"/>
              <a:t>Photo</a:t>
            </a:r>
          </a:p>
        </p:txBody>
      </p:sp>
      <p:sp>
        <p:nvSpPr>
          <p:cNvPr id="15" name="Title 11"/>
          <p:cNvSpPr>
            <a:spLocks noGrp="1"/>
          </p:cNvSpPr>
          <p:nvPr>
            <p:ph type="title" hasCustomPrompt="1"/>
          </p:nvPr>
        </p:nvSpPr>
        <p:spPr>
          <a:xfrm>
            <a:off x="0" y="3314700"/>
            <a:ext cx="9144000" cy="1147465"/>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5"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Tree>
    <p:extLst>
      <p:ext uri="{BB962C8B-B14F-4D97-AF65-F5344CB8AC3E}">
        <p14:creationId xmlns:p14="http://schemas.microsoft.com/office/powerpoint/2010/main" val="41795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38501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29246"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373821" y="1107912"/>
            <a:ext cx="4016860"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8" name="Text Placeholder 27"/>
          <p:cNvSpPr>
            <a:spLocks noGrp="1"/>
          </p:cNvSpPr>
          <p:nvPr>
            <p:ph type="body" sz="quarter" idx="14" hasCustomPrompt="1"/>
          </p:nvPr>
        </p:nvSpPr>
        <p:spPr>
          <a:xfrm>
            <a:off x="373820" y="228401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0" name="Text Placeholder 29"/>
          <p:cNvSpPr>
            <a:spLocks noGrp="1"/>
          </p:cNvSpPr>
          <p:nvPr>
            <p:ph type="body" sz="quarter" idx="15" hasCustomPrompt="1"/>
          </p:nvPr>
        </p:nvSpPr>
        <p:spPr>
          <a:xfrm>
            <a:off x="373821" y="2872060"/>
            <a:ext cx="4016860"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2" name="Text Placeholder 31"/>
          <p:cNvSpPr>
            <a:spLocks noGrp="1"/>
          </p:cNvSpPr>
          <p:nvPr>
            <p:ph type="body" sz="quarter" idx="16" hasCustomPrompt="1"/>
          </p:nvPr>
        </p:nvSpPr>
        <p:spPr>
          <a:xfrm>
            <a:off x="373820" y="1695961"/>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1" name="Text Placeholder 25"/>
          <p:cNvSpPr>
            <a:spLocks noGrp="1"/>
          </p:cNvSpPr>
          <p:nvPr>
            <p:ph type="body" sz="quarter" idx="17" hasCustomPrompt="1"/>
          </p:nvPr>
        </p:nvSpPr>
        <p:spPr>
          <a:xfrm>
            <a:off x="4669938" y="1107912"/>
            <a:ext cx="4016861"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5" name="Text Placeholder 27"/>
          <p:cNvSpPr>
            <a:spLocks noGrp="1"/>
          </p:cNvSpPr>
          <p:nvPr>
            <p:ph type="body" sz="quarter" idx="18" hasCustomPrompt="1"/>
          </p:nvPr>
        </p:nvSpPr>
        <p:spPr>
          <a:xfrm>
            <a:off x="4669938" y="2284010"/>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6" name="Text Placeholder 29"/>
          <p:cNvSpPr>
            <a:spLocks noGrp="1"/>
          </p:cNvSpPr>
          <p:nvPr>
            <p:ph type="body" sz="quarter" idx="19" hasCustomPrompt="1"/>
          </p:nvPr>
        </p:nvSpPr>
        <p:spPr>
          <a:xfrm>
            <a:off x="4669938" y="287206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7" name="Text Placeholder 31"/>
          <p:cNvSpPr>
            <a:spLocks noGrp="1"/>
          </p:cNvSpPr>
          <p:nvPr>
            <p:ph type="body" sz="quarter" idx="20" hasCustomPrompt="1"/>
          </p:nvPr>
        </p:nvSpPr>
        <p:spPr>
          <a:xfrm>
            <a:off x="4669938" y="1695961"/>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1"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40724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3931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136650"/>
            <a:ext cx="8427782" cy="3449638"/>
          </a:xfrm>
        </p:spPr>
        <p:txBody>
          <a:bodyPr>
            <a:normAutofit/>
          </a:bodyPr>
          <a:lstStyle>
            <a:lvl1pPr marL="0" indent="0">
              <a:buFontTx/>
              <a:buNone/>
              <a:defRPr sz="2000" b="0" i="0">
                <a:latin typeface="Calibri"/>
                <a:cs typeface="Calibri"/>
              </a:defRPr>
            </a:lvl1pPr>
            <a:lvl2pPr marL="300038" indent="-300038">
              <a:defRPr sz="2000" baseline="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baseline="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9"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6631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202356"/>
            <a:ext cx="3701038" cy="4941144"/>
          </a:xfrm>
        </p:spPr>
        <p:txBody>
          <a:bodyPr anchor="ctr"/>
          <a:lstStyle>
            <a:lvl1pPr marL="0" indent="0" algn="ctr">
              <a:buNone/>
              <a:defRPr/>
            </a:lvl1pPr>
          </a:lstStyle>
          <a:p>
            <a:r>
              <a:rPr lang="en-US" dirty="0"/>
              <a:t>Photo</a:t>
            </a:r>
          </a:p>
        </p:txBody>
      </p:sp>
      <p:sp>
        <p:nvSpPr>
          <p:cNvPr id="12"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136650"/>
            <a:ext cx="4827445" cy="3449638"/>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Tree>
    <p:extLst>
      <p:ext uri="{BB962C8B-B14F-4D97-AF65-F5344CB8AC3E}">
        <p14:creationId xmlns:p14="http://schemas.microsoft.com/office/powerpoint/2010/main" val="5638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5"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
        <p:nvSpPr>
          <p:cNvPr id="15" name="Picture Placeholder 6"/>
          <p:cNvSpPr>
            <a:spLocks noGrp="1"/>
          </p:cNvSpPr>
          <p:nvPr>
            <p:ph type="pic" sz="quarter" idx="14" hasCustomPrompt="1"/>
          </p:nvPr>
        </p:nvSpPr>
        <p:spPr>
          <a:xfrm>
            <a:off x="594726" y="1311611"/>
            <a:ext cx="2206136" cy="1976659"/>
          </a:xfrm>
        </p:spPr>
        <p:txBody>
          <a:bodyPr anchor="ctr"/>
          <a:lstStyle>
            <a:lvl1pPr marL="0" indent="0" algn="ctr">
              <a:buNone/>
              <a:defRPr/>
            </a:lvl1pPr>
          </a:lstStyle>
          <a:p>
            <a:r>
              <a:rPr lang="en-US" dirty="0"/>
              <a:t>Photo</a:t>
            </a:r>
          </a:p>
        </p:txBody>
      </p:sp>
      <p:sp>
        <p:nvSpPr>
          <p:cNvPr id="3" name="Subtitle 2"/>
          <p:cNvSpPr>
            <a:spLocks noGrp="1"/>
          </p:cNvSpPr>
          <p:nvPr>
            <p:ph type="subTitle" idx="1" hasCustomPrompt="1"/>
          </p:nvPr>
        </p:nvSpPr>
        <p:spPr>
          <a:xfrm>
            <a:off x="594725" y="3350056"/>
            <a:ext cx="2206137" cy="707080"/>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Prénom</a:t>
            </a:r>
            <a:br>
              <a:rPr lang="fr-CA" dirty="0"/>
            </a:br>
            <a:r>
              <a:rPr lang="fr-CA" dirty="0"/>
              <a:t>Nom</a:t>
            </a:r>
            <a:endParaRPr lang="en-US" dirty="0"/>
          </a:p>
        </p:txBody>
      </p:sp>
      <p:sp>
        <p:nvSpPr>
          <p:cNvPr id="31" name="Rectangle 30"/>
          <p:cNvSpPr/>
          <p:nvPr userDrawn="1"/>
        </p:nvSpPr>
        <p:spPr>
          <a:xfrm>
            <a:off x="3299629"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Picture Placeholder 6"/>
          <p:cNvSpPr>
            <a:spLocks noGrp="1"/>
          </p:cNvSpPr>
          <p:nvPr>
            <p:ph type="pic" sz="quarter" idx="15" hasCustomPrompt="1"/>
          </p:nvPr>
        </p:nvSpPr>
        <p:spPr>
          <a:xfrm>
            <a:off x="3403830" y="1311611"/>
            <a:ext cx="2206136" cy="1976659"/>
          </a:xfrm>
        </p:spPr>
        <p:txBody>
          <a:bodyPr anchor="ctr"/>
          <a:lstStyle>
            <a:lvl1pPr marL="0" indent="0" algn="ctr">
              <a:buNone/>
              <a:defRPr/>
            </a:lvl1pPr>
          </a:lstStyle>
          <a:p>
            <a:r>
              <a:rPr lang="en-US" dirty="0"/>
              <a:t>Photo</a:t>
            </a:r>
          </a:p>
        </p:txBody>
      </p:sp>
      <p:sp>
        <p:nvSpPr>
          <p:cNvPr id="34" name="Rectangle 33"/>
          <p:cNvSpPr/>
          <p:nvPr userDrawn="1"/>
        </p:nvSpPr>
        <p:spPr>
          <a:xfrm>
            <a:off x="6101869"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Picture Placeholder 6"/>
          <p:cNvSpPr>
            <a:spLocks noGrp="1"/>
          </p:cNvSpPr>
          <p:nvPr>
            <p:ph type="pic" sz="quarter" idx="16" hasCustomPrompt="1"/>
          </p:nvPr>
        </p:nvSpPr>
        <p:spPr>
          <a:xfrm>
            <a:off x="6206070" y="1311611"/>
            <a:ext cx="2206136" cy="1976659"/>
          </a:xfrm>
        </p:spPr>
        <p:txBody>
          <a:bodyPr anchor="ctr"/>
          <a:lstStyle>
            <a:lvl1pPr marL="0" indent="0" algn="ctr">
              <a:buNone/>
              <a:defRPr/>
            </a:lvl1pPr>
          </a:lstStyle>
          <a:p>
            <a:r>
              <a:rPr lang="en-US" dirty="0"/>
              <a:t>Photo</a:t>
            </a:r>
          </a:p>
        </p:txBody>
      </p:sp>
      <p:sp>
        <p:nvSpPr>
          <p:cNvPr id="10" name="Text Placeholder 9"/>
          <p:cNvSpPr>
            <a:spLocks noGrp="1"/>
          </p:cNvSpPr>
          <p:nvPr>
            <p:ph type="body" sz="quarter" idx="17" hasCustomPrompt="1"/>
          </p:nvPr>
        </p:nvSpPr>
        <p:spPr>
          <a:xfrm>
            <a:off x="3403830" y="3350057"/>
            <a:ext cx="2206136" cy="707080"/>
          </a:xfrm>
        </p:spPr>
        <p:txBody>
          <a:bodyPr anchor="ctr">
            <a:noAutofit/>
          </a:bodyPr>
          <a:lstStyle>
            <a:lvl1pPr marL="0" marR="0" indent="0" algn="ctr" defTabSz="457200" rtl="0" eaLnBrk="1" fontAlgn="auto" latinLnBrk="0" hangingPunct="1">
              <a:lnSpc>
                <a:spcPct val="90000"/>
              </a:lnSpc>
              <a:spcBef>
                <a:spcPct val="20000"/>
              </a:spcBef>
              <a:spcAft>
                <a:spcPts val="0"/>
              </a:spcAft>
              <a:buClrTx/>
              <a:buSzTx/>
              <a:buFont typeface="Arial"/>
              <a:buNone/>
              <a:tabLst/>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sp>
        <p:nvSpPr>
          <p:cNvPr id="39" name="Text Placeholder 38"/>
          <p:cNvSpPr>
            <a:spLocks noGrp="1"/>
          </p:cNvSpPr>
          <p:nvPr>
            <p:ph type="body" sz="quarter" idx="18" hasCustomPrompt="1"/>
          </p:nvPr>
        </p:nvSpPr>
        <p:spPr>
          <a:xfrm>
            <a:off x="6206071" y="3350058"/>
            <a:ext cx="2206136" cy="707080"/>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10746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rvices_MTL">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EMPLOYÉS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400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75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6</a:t>
            </a:r>
          </a:p>
        </p:txBody>
      </p:sp>
      <p:sp>
        <p:nvSpPr>
          <p:cNvPr id="19" name="Text Placeholder 3"/>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BUREAUX</a:t>
            </a:r>
          </a:p>
        </p:txBody>
      </p:sp>
      <p:sp>
        <p:nvSpPr>
          <p:cNvPr id="20" name="Text Placeholder 3"/>
          <p:cNvSpPr txBox="1">
            <a:spLocks/>
          </p:cNvSpPr>
          <p:nvPr userDrawn="1"/>
        </p:nvSpPr>
        <p:spPr>
          <a:xfrm>
            <a:off x="5201253" y="4197518"/>
            <a:ext cx="3549138" cy="720727"/>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dirty="0">
                <a:solidFill>
                  <a:prstClr val="black"/>
                </a:solidFill>
                <a:latin typeface="Calibri"/>
                <a:cs typeface="Calibri"/>
              </a:rPr>
              <a:t>MONTRÉAL | QUÉBEC | TORONTO | EDMONTON | CALGARY | PHILADELPHIE</a:t>
            </a:r>
          </a:p>
        </p:txBody>
      </p:sp>
      <p:pic>
        <p:nvPicPr>
          <p:cNvPr id="21"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a:defRPr/>
            </a:pPr>
            <a:r>
              <a:rPr lang="fr-CA" dirty="0">
                <a:solidFill>
                  <a:prstClr val="black"/>
                </a:solidFill>
              </a:rPr>
              <a:t>NOS SERVICES</a:t>
            </a:r>
          </a:p>
        </p:txBody>
      </p:sp>
      <p:sp>
        <p:nvSpPr>
          <p:cNvPr id="23" name="TextBox 15">
            <a:extLst>
              <a:ext uri="{FF2B5EF4-FFF2-40B4-BE49-F238E27FC236}">
                <a16:creationId xmlns:a16="http://schemas.microsoft.com/office/drawing/2014/main" id="{8FE99483-581A-4A24-8BE0-9518828D2AE2}"/>
              </a:ext>
            </a:extLst>
          </p:cNvPr>
          <p:cNvSpPr txBox="1"/>
          <p:nvPr userDrawn="1"/>
        </p:nvSpPr>
        <p:spPr>
          <a:xfrm>
            <a:off x="563035" y="931574"/>
            <a:ext cx="4508526" cy="3830587"/>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a:r>
              <a:rPr lang="fr-CA" dirty="0">
                <a:solidFill>
                  <a:prstClr val="black"/>
                </a:solidFill>
              </a:rPr>
              <a:t>	Recherche marketing et sondage</a:t>
            </a:r>
          </a:p>
          <a:p>
            <a:pPr marL="120650" lvl="1" indent="-120650"/>
            <a:endParaRPr lang="fr-CA" dirty="0">
              <a:solidFill>
                <a:prstClr val="black"/>
              </a:solidFill>
            </a:endParaRPr>
          </a:p>
          <a:p>
            <a:pPr marL="120650" lvl="1" indent="-12065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a:defRPr/>
            </a:pPr>
            <a:r>
              <a:rPr lang="fr-CA" dirty="0">
                <a:solidFill>
                  <a:prstClr val="black"/>
                </a:solidFill>
              </a:rPr>
              <a:t>	VOC Mesure de satisfaction continue en temps réel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Analytiques</a:t>
            </a:r>
          </a:p>
          <a:p>
            <a:pPr marL="120650" lvl="1" indent="-120650">
              <a:defRPr/>
            </a:pPr>
            <a:r>
              <a:rPr lang="fr-CA" dirty="0">
                <a:solidFill>
                  <a:prstClr val="black"/>
                </a:solidFill>
              </a:rPr>
              <a:t>	Analyse de modélisation de données</a:t>
            </a:r>
          </a:p>
          <a:p>
            <a:pPr marL="120650" lvl="1" indent="-120650"/>
            <a:endParaRPr lang="fr-CA" dirty="0">
              <a:solidFill>
                <a:prstClr val="black"/>
              </a:solidFill>
            </a:endParaRPr>
          </a:p>
          <a:p>
            <a:pPr marL="120650" lvl="1" indent="-12065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a:r>
              <a:rPr lang="fr-CA" dirty="0">
                <a:solidFill>
                  <a:prstClr val="black"/>
                </a:solidFill>
              </a:rPr>
              <a:t>	Gestion de panel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Communauté</a:t>
            </a:r>
          </a:p>
          <a:p>
            <a:pPr marL="120650" lvl="1" indent="-120650">
              <a:defRPr/>
            </a:pPr>
            <a:r>
              <a:rPr lang="fr-CA" dirty="0">
                <a:solidFill>
                  <a:prstClr val="black"/>
                </a:solidFill>
              </a:rPr>
              <a:t>	Gestion de communautés en ligne</a:t>
            </a:r>
          </a:p>
          <a:p>
            <a:pPr marL="120650" lvl="1" indent="-120650">
              <a:defRPr/>
            </a:pPr>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Léger Numérique</a:t>
            </a:r>
          </a:p>
          <a:p>
            <a:pPr marL="120650" lvl="1" indent="-120650">
              <a:defRPr/>
            </a:pPr>
            <a:r>
              <a:rPr lang="fr-CA" dirty="0">
                <a:solidFill>
                  <a:prstClr val="black"/>
                </a:solidFill>
              </a:rPr>
              <a:t>	Stratégie numérique et expérience utilisateur </a:t>
            </a:r>
          </a:p>
          <a:p>
            <a:pPr marL="120650" lvl="1" indent="-120650"/>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Recherche internationale</a:t>
            </a:r>
          </a:p>
          <a:p>
            <a:pPr marL="120650" lvl="1" indent="-120650"/>
            <a:r>
              <a:rPr lang="fr-CA" dirty="0">
                <a:solidFill>
                  <a:prstClr val="black"/>
                </a:solidFill>
              </a:rPr>
              <a:t>	Worldwide Independent Network (WIN)</a:t>
            </a:r>
          </a:p>
        </p:txBody>
      </p:sp>
    </p:spTree>
    <p:extLst>
      <p:ext uri="{BB962C8B-B14F-4D97-AF65-F5344CB8AC3E}">
        <p14:creationId xmlns:p14="http://schemas.microsoft.com/office/powerpoint/2010/main" val="217708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rvices_QC">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EMPLOYÉS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400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75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rgbClr val="ED1C24"/>
                </a:solidFill>
                <a:latin typeface="Calibri"/>
                <a:cs typeface="Calibri"/>
              </a:rPr>
              <a:t>6</a:t>
            </a:r>
          </a:p>
        </p:txBody>
      </p:sp>
      <p:sp>
        <p:nvSpPr>
          <p:cNvPr id="19" name="Text Placeholder 3"/>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solidFill>
                  <a:prstClr val="black"/>
                </a:solidFill>
                <a:latin typeface="Calibri"/>
                <a:cs typeface="Calibri"/>
              </a:rPr>
              <a:t>BUREAUX</a:t>
            </a:r>
          </a:p>
        </p:txBody>
      </p:sp>
      <p:sp>
        <p:nvSpPr>
          <p:cNvPr id="20" name="Text Placeholder 3"/>
          <p:cNvSpPr txBox="1">
            <a:spLocks/>
          </p:cNvSpPr>
          <p:nvPr userDrawn="1"/>
        </p:nvSpPr>
        <p:spPr>
          <a:xfrm>
            <a:off x="5201253" y="4197518"/>
            <a:ext cx="3549138" cy="720727"/>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dirty="0">
                <a:solidFill>
                  <a:prstClr val="black"/>
                </a:solidFill>
                <a:latin typeface="Calibri"/>
                <a:cs typeface="Calibri"/>
              </a:rPr>
              <a:t>QUÉBEC | MONTRÉAL | TORONTO | EDMONTON | CALGARY | PHILADELPHIE</a:t>
            </a:r>
          </a:p>
        </p:txBody>
      </p:sp>
      <p:pic>
        <p:nvPicPr>
          <p:cNvPr id="21"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a:defRPr/>
            </a:pPr>
            <a:r>
              <a:rPr lang="fr-CA" dirty="0">
                <a:solidFill>
                  <a:prstClr val="black"/>
                </a:solidFill>
              </a:rPr>
              <a:t>NOS SERVICES</a:t>
            </a:r>
          </a:p>
        </p:txBody>
      </p:sp>
      <p:sp>
        <p:nvSpPr>
          <p:cNvPr id="23" name="TextBox 15">
            <a:extLst>
              <a:ext uri="{FF2B5EF4-FFF2-40B4-BE49-F238E27FC236}">
                <a16:creationId xmlns:a16="http://schemas.microsoft.com/office/drawing/2014/main" id="{1F349E92-8BBA-4DAC-96D7-D817F24B1C0D}"/>
              </a:ext>
            </a:extLst>
          </p:cNvPr>
          <p:cNvSpPr txBox="1"/>
          <p:nvPr userDrawn="1"/>
        </p:nvSpPr>
        <p:spPr>
          <a:xfrm>
            <a:off x="563035" y="931574"/>
            <a:ext cx="4508526" cy="3830587"/>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fr-CA" sz="1400" dirty="0">
                <a:solidFill>
                  <a:srgbClr val="FF0000"/>
                </a:solidFill>
              </a:rPr>
              <a:t>•</a:t>
            </a:r>
            <a:r>
              <a:rPr lang="fr-CA" dirty="0">
                <a:solidFill>
                  <a:srgbClr val="FF0000"/>
                </a:solidFill>
              </a:rPr>
              <a:t>	</a:t>
            </a:r>
            <a:r>
              <a:rPr lang="fr-CA" b="1" dirty="0">
                <a:solidFill>
                  <a:srgbClr val="FF0000"/>
                </a:solidFill>
              </a:rPr>
              <a:t>Léger</a:t>
            </a:r>
          </a:p>
          <a:p>
            <a:pPr marL="120650" lvl="1" indent="-120650"/>
            <a:r>
              <a:rPr lang="fr-CA" dirty="0">
                <a:solidFill>
                  <a:prstClr val="black"/>
                </a:solidFill>
              </a:rPr>
              <a:t>	Recherche marketing et sondage</a:t>
            </a:r>
          </a:p>
          <a:p>
            <a:pPr marL="120650" lvl="1" indent="-120650"/>
            <a:endParaRPr lang="fr-CA" dirty="0">
              <a:solidFill>
                <a:prstClr val="black"/>
              </a:solidFill>
            </a:endParaRPr>
          </a:p>
          <a:p>
            <a:pPr marL="120650" lvl="1" indent="-120650">
              <a:defRPr/>
            </a:pPr>
            <a:r>
              <a:rPr lang="bg-BG" sz="1400" dirty="0">
                <a:solidFill>
                  <a:srgbClr val="FF0000"/>
                </a:solidFill>
              </a:rPr>
              <a:t>•	</a:t>
            </a:r>
            <a:r>
              <a:rPr lang="fr-CA" b="1" dirty="0">
                <a:solidFill>
                  <a:srgbClr val="FF0000"/>
                </a:solidFill>
              </a:rPr>
              <a:t>Léger </a:t>
            </a:r>
            <a:r>
              <a:rPr lang="fr-CA" b="1" dirty="0" err="1">
                <a:solidFill>
                  <a:srgbClr val="FF0000"/>
                </a:solidFill>
              </a:rPr>
              <a:t>Metrics</a:t>
            </a:r>
            <a:endParaRPr lang="fr-CA" b="1" dirty="0">
              <a:solidFill>
                <a:srgbClr val="FF0000"/>
              </a:solidFill>
            </a:endParaRPr>
          </a:p>
          <a:p>
            <a:pPr marL="120650" lvl="1" indent="-120650">
              <a:defRPr/>
            </a:pPr>
            <a:r>
              <a:rPr lang="fr-CA" dirty="0">
                <a:solidFill>
                  <a:prstClr val="black"/>
                </a:solidFill>
              </a:rPr>
              <a:t>	VOC Mesure de satisfaction continue en temps réel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Analytiques</a:t>
            </a:r>
          </a:p>
          <a:p>
            <a:pPr marL="120650" lvl="1" indent="-120650">
              <a:defRPr/>
            </a:pPr>
            <a:r>
              <a:rPr lang="fr-CA" dirty="0">
                <a:solidFill>
                  <a:prstClr val="black"/>
                </a:solidFill>
              </a:rPr>
              <a:t>	Analyse de modélisation de données</a:t>
            </a:r>
          </a:p>
          <a:p>
            <a:pPr marL="120650" lvl="1" indent="-120650"/>
            <a:endParaRPr lang="fr-CA" dirty="0">
              <a:solidFill>
                <a:prstClr val="black"/>
              </a:solidFill>
            </a:endParaRPr>
          </a:p>
          <a:p>
            <a:pPr marL="120650" lvl="1" indent="-120650"/>
            <a:r>
              <a:rPr lang="fr-CA" sz="1400" dirty="0">
                <a:solidFill>
                  <a:srgbClr val="FF0000"/>
                </a:solidFill>
              </a:rPr>
              <a:t>•	</a:t>
            </a:r>
            <a:r>
              <a:rPr lang="fr-CA" b="1" dirty="0" err="1">
                <a:solidFill>
                  <a:srgbClr val="FF0000"/>
                </a:solidFill>
              </a:rPr>
              <a:t>Legerweb</a:t>
            </a:r>
            <a:endParaRPr lang="fr-CA" b="1" dirty="0">
              <a:solidFill>
                <a:srgbClr val="FF0000"/>
              </a:solidFill>
            </a:endParaRPr>
          </a:p>
          <a:p>
            <a:pPr marL="120650" lvl="1" indent="-120650"/>
            <a:r>
              <a:rPr lang="fr-CA" dirty="0">
                <a:solidFill>
                  <a:prstClr val="black"/>
                </a:solidFill>
              </a:rPr>
              <a:t>	Gestion de panel</a:t>
            </a:r>
          </a:p>
          <a:p>
            <a:pPr marL="120650" lvl="1" indent="-120650"/>
            <a:endParaRPr lang="fr-CA" dirty="0">
              <a:solidFill>
                <a:prstClr val="black"/>
              </a:solidFill>
            </a:endParaRPr>
          </a:p>
          <a:p>
            <a:pPr marL="120650" lvl="1" indent="-120650"/>
            <a:r>
              <a:rPr lang="fr-CA" sz="1400" dirty="0">
                <a:solidFill>
                  <a:srgbClr val="FF0000"/>
                </a:solidFill>
              </a:rPr>
              <a:t>•	</a:t>
            </a:r>
            <a:r>
              <a:rPr lang="fr-CA" b="1" dirty="0">
                <a:solidFill>
                  <a:srgbClr val="FF0000"/>
                </a:solidFill>
              </a:rPr>
              <a:t>Léger Communauté</a:t>
            </a:r>
          </a:p>
          <a:p>
            <a:pPr marL="120650" lvl="1" indent="-120650">
              <a:defRPr/>
            </a:pPr>
            <a:r>
              <a:rPr lang="fr-CA" dirty="0">
                <a:solidFill>
                  <a:prstClr val="black"/>
                </a:solidFill>
              </a:rPr>
              <a:t>	Gestion de communautés en ligne</a:t>
            </a:r>
          </a:p>
          <a:p>
            <a:pPr marL="120650" lvl="1" indent="-120650">
              <a:defRPr/>
            </a:pPr>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Léger Numérique</a:t>
            </a:r>
          </a:p>
          <a:p>
            <a:pPr marL="120650" lvl="1" indent="-120650">
              <a:defRPr/>
            </a:pPr>
            <a:r>
              <a:rPr lang="fr-CA" dirty="0">
                <a:solidFill>
                  <a:prstClr val="black"/>
                </a:solidFill>
              </a:rPr>
              <a:t>	Stratégie numérique et expérience utilisateur </a:t>
            </a:r>
          </a:p>
          <a:p>
            <a:pPr marL="120650" lvl="1" indent="-120650"/>
            <a:endParaRPr lang="fr-CA" dirty="0">
              <a:solidFill>
                <a:prstClr val="black"/>
              </a:solidFill>
            </a:endParaRPr>
          </a:p>
          <a:p>
            <a:pPr marL="120650" lvl="1" indent="-120650">
              <a:defRPr/>
            </a:pPr>
            <a:r>
              <a:rPr lang="fr-CA" sz="1400" dirty="0">
                <a:solidFill>
                  <a:srgbClr val="FF0000"/>
                </a:solidFill>
              </a:rPr>
              <a:t>•	</a:t>
            </a:r>
            <a:r>
              <a:rPr lang="fr-CA" b="1" dirty="0">
                <a:solidFill>
                  <a:srgbClr val="FF0000"/>
                </a:solidFill>
              </a:rPr>
              <a:t>Recherche internationale</a:t>
            </a:r>
          </a:p>
          <a:p>
            <a:pPr marL="120650" lvl="1" indent="-120650"/>
            <a:r>
              <a:rPr lang="fr-CA" dirty="0">
                <a:solidFill>
                  <a:prstClr val="black"/>
                </a:solidFill>
              </a:rPr>
              <a:t>	Worldwide Independent Network (WIN)</a:t>
            </a:r>
          </a:p>
        </p:txBody>
      </p:sp>
    </p:spTree>
    <p:extLst>
      <p:ext uri="{BB962C8B-B14F-4D97-AF65-F5344CB8AC3E}">
        <p14:creationId xmlns:p14="http://schemas.microsoft.com/office/powerpoint/2010/main" val="10863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solidFill>
                  <a:srgbClr val="B3B3B3"/>
                </a:solidFill>
              </a:rPr>
              <a:pPr/>
              <a:t>‹N°›</a:t>
            </a:fld>
            <a:endParaRPr lang="en-US" dirty="0">
              <a:solidFill>
                <a:srgbClr val="B3B3B3"/>
              </a:solidFill>
            </a:endParaRPr>
          </a:p>
        </p:txBody>
      </p:sp>
      <p:sp>
        <p:nvSpPr>
          <p:cNvPr id="11" name="Title 11"/>
          <p:cNvSpPr txBox="1">
            <a:spLocks/>
          </p:cNvSpPr>
          <p:nvPr userDrawn="1"/>
        </p:nvSpPr>
        <p:spPr>
          <a:xfrm>
            <a:off x="526221" y="58396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solidFill>
                  <a:prstClr val="black"/>
                </a:solidFill>
              </a:rPr>
              <a:t>NOTRE ENGAGEMENT QUALITÉ</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US" dirty="0">
              <a:solidFill>
                <a:prstClr val="black"/>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grpSp>
        <p:nvGrpSpPr>
          <p:cNvPr id="20" name="Groupe 19">
            <a:extLst>
              <a:ext uri="{FF2B5EF4-FFF2-40B4-BE49-F238E27FC236}">
                <a16:creationId xmlns:a16="http://schemas.microsoft.com/office/drawing/2014/main" id="{ECCCA27F-EAD0-4E0D-BAF7-A113C09D84EB}"/>
              </a:ext>
            </a:extLst>
          </p:cNvPr>
          <p:cNvGrpSpPr/>
          <p:nvPr userDrawn="1"/>
        </p:nvGrpSpPr>
        <p:grpSpPr>
          <a:xfrm>
            <a:off x="727915" y="1407637"/>
            <a:ext cx="7003860" cy="1737774"/>
            <a:chOff x="822618" y="1407637"/>
            <a:chExt cx="7003860" cy="1737774"/>
          </a:xfrm>
        </p:grpSpPr>
        <p:pic>
          <p:nvPicPr>
            <p:cNvPr id="21" name="Image 5">
              <a:extLst>
                <a:ext uri="{FF2B5EF4-FFF2-40B4-BE49-F238E27FC236}">
                  <a16:creationId xmlns:a16="http://schemas.microsoft.com/office/drawing/2014/main" id="{F3304B2A-8230-45B7-ACE4-75F2960799F4}"/>
                </a:ext>
              </a:extLst>
            </p:cNvPr>
            <p:cNvPicPr/>
            <p:nvPr userDrawn="1"/>
          </p:nvPicPr>
          <p:blipFill>
            <a:blip r:embed="rId3">
              <a:extLst>
                <a:ext uri="{28A0092B-C50C-407E-A947-70E740481C1C}">
                  <a14:useLocalDpi xmlns:a14="http://schemas.microsoft.com/office/drawing/2010/main"/>
                </a:ext>
              </a:extLst>
            </a:blip>
            <a:stretch>
              <a:fillRect/>
            </a:stretch>
          </p:blipFill>
          <p:spPr>
            <a:xfrm>
              <a:off x="822618" y="1641497"/>
              <a:ext cx="1132248" cy="1113511"/>
            </a:xfrm>
            <a:prstGeom prst="rect">
              <a:avLst/>
            </a:prstGeom>
          </p:spPr>
        </p:pic>
        <p:sp>
          <p:nvSpPr>
            <p:cNvPr id="22" name="TextBox 13">
              <a:extLst>
                <a:ext uri="{FF2B5EF4-FFF2-40B4-BE49-F238E27FC236}">
                  <a16:creationId xmlns:a16="http://schemas.microsoft.com/office/drawing/2014/main" id="{CB59C94B-7927-4D92-BF49-7D8FA17A14BA}"/>
                </a:ext>
              </a:extLst>
            </p:cNvPr>
            <p:cNvSpPr txBox="1"/>
            <p:nvPr userDrawn="1"/>
          </p:nvSpPr>
          <p:spPr>
            <a:xfrm>
              <a:off x="1198652" y="1407637"/>
              <a:ext cx="6627826" cy="1737774"/>
            </a:xfrm>
            <a:prstGeom prst="rect">
              <a:avLst/>
            </a:prstGeom>
          </p:spPr>
          <p:txBody>
            <a:bodyPr vert="horz" wrap="square" lIns="91440" tIns="45720" rIns="91440" bIns="45720" rtlCol="0" anchor="ctr">
              <a:noAutofit/>
            </a:bodyPr>
            <a:lstStyle/>
            <a:p>
              <a:pPr marL="1135063" algn="just">
                <a:lnSpc>
                  <a:spcPct val="110000"/>
                </a:lnSpc>
              </a:pPr>
              <a:r>
                <a:rPr lang="fr-CA" sz="1600" dirty="0">
                  <a:solidFill>
                    <a:prstClr val="black"/>
                  </a:solidFill>
                </a:rPr>
                <a:t>Léger est membre d’</a:t>
              </a:r>
              <a:r>
                <a:rPr lang="fr-CA" sz="1600" dirty="0">
                  <a:solidFill>
                    <a:prstClr val="black"/>
                  </a:solidFill>
                  <a:hlinkClick r:id="rId4"/>
                </a:rPr>
                <a:t>ESOMAR</a:t>
              </a:r>
              <a:r>
                <a:rPr lang="fr-CA" sz="1600" dirty="0">
                  <a:solidFill>
                    <a:prstClr val="black"/>
                  </a:solidFill>
                </a:rPr>
                <a:t> (</a:t>
              </a:r>
              <a:r>
                <a:rPr lang="fr-CA" sz="1600" dirty="0" err="1">
                  <a:solidFill>
                    <a:prstClr val="black"/>
                  </a:solidFill>
                </a:rPr>
                <a:t>European</a:t>
              </a:r>
              <a:r>
                <a:rPr lang="fr-CA" sz="1600" dirty="0">
                  <a:solidFill>
                    <a:prstClr val="black"/>
                  </a:solidFill>
                </a:rPr>
                <a:t> Society for Opinion and </a:t>
              </a:r>
              <a:r>
                <a:rPr lang="fr-CA" sz="1600" dirty="0" err="1">
                  <a:solidFill>
                    <a:prstClr val="black"/>
                  </a:solidFill>
                </a:rPr>
                <a:t>Market</a:t>
              </a:r>
              <a:r>
                <a:rPr lang="fr-CA" sz="1600" dirty="0">
                  <a:solidFill>
                    <a:prstClr val="black"/>
                  </a:solidFill>
                </a:rPr>
                <a:t> </a:t>
              </a:r>
              <a:r>
                <a:rPr lang="fr-CA" sz="1600" dirty="0" err="1">
                  <a:solidFill>
                    <a:prstClr val="black"/>
                  </a:solidFill>
                </a:rPr>
                <a:t>Research</a:t>
              </a:r>
              <a:r>
                <a:rPr lang="fr-CA" sz="1600" dirty="0">
                  <a:solidFill>
                    <a:prstClr val="black"/>
                  </a:solidFill>
                </a:rPr>
                <a:t>), l’association mondiale des professionnels des enquêtes d’opinion et des études marketing. À ce titre, Léger s’engage à appliquer le </a:t>
              </a:r>
              <a:r>
                <a:rPr lang="fr-CA" sz="1600" dirty="0">
                  <a:solidFill>
                    <a:prstClr val="black"/>
                  </a:solidFill>
                  <a:hlinkClick r:id="rId5"/>
                </a:rPr>
                <a:t>code international ICC/ESOMAR</a:t>
              </a:r>
              <a:r>
                <a:rPr lang="fr-CA" sz="1600" dirty="0">
                  <a:solidFill>
                    <a:prstClr val="black"/>
                  </a:solidFill>
                </a:rPr>
                <a:t> des études de marché, études sociales et d’opinion et de l’analytique des données.</a:t>
              </a:r>
            </a:p>
          </p:txBody>
        </p:sp>
      </p:grpSp>
      <p:grpSp>
        <p:nvGrpSpPr>
          <p:cNvPr id="23" name="Groupe 22">
            <a:extLst>
              <a:ext uri="{FF2B5EF4-FFF2-40B4-BE49-F238E27FC236}">
                <a16:creationId xmlns:a16="http://schemas.microsoft.com/office/drawing/2014/main" id="{86E5CF62-3261-432D-B8DB-14898723FAB9}"/>
              </a:ext>
            </a:extLst>
          </p:cNvPr>
          <p:cNvGrpSpPr/>
          <p:nvPr userDrawn="1"/>
        </p:nvGrpSpPr>
        <p:grpSpPr>
          <a:xfrm>
            <a:off x="786932" y="3346964"/>
            <a:ext cx="6944843" cy="1379621"/>
            <a:chOff x="913088" y="3346964"/>
            <a:chExt cx="6944843" cy="1379621"/>
          </a:xfrm>
        </p:grpSpPr>
        <p:pic>
          <p:nvPicPr>
            <p:cNvPr id="24" name="Image 6">
              <a:extLst>
                <a:ext uri="{FF2B5EF4-FFF2-40B4-BE49-F238E27FC236}">
                  <a16:creationId xmlns:a16="http://schemas.microsoft.com/office/drawing/2014/main" id="{EEE98DE7-AF9F-4250-8121-72395E603482}"/>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913088" y="3479395"/>
              <a:ext cx="999066" cy="800306"/>
            </a:xfrm>
            <a:prstGeom prst="rect">
              <a:avLst/>
            </a:prstGeom>
          </p:spPr>
        </p:pic>
        <p:sp>
          <p:nvSpPr>
            <p:cNvPr id="25" name="TextBox 13">
              <a:extLst>
                <a:ext uri="{FF2B5EF4-FFF2-40B4-BE49-F238E27FC236}">
                  <a16:creationId xmlns:a16="http://schemas.microsoft.com/office/drawing/2014/main" id="{3BB22A38-5975-42C7-A565-56F0D233D446}"/>
                </a:ext>
              </a:extLst>
            </p:cNvPr>
            <p:cNvSpPr txBox="1"/>
            <p:nvPr userDrawn="1"/>
          </p:nvSpPr>
          <p:spPr>
            <a:xfrm>
              <a:off x="1230105" y="3346964"/>
              <a:ext cx="6627826" cy="1379621"/>
            </a:xfrm>
            <a:prstGeom prst="rect">
              <a:avLst/>
            </a:prstGeom>
          </p:spPr>
          <p:txBody>
            <a:bodyPr vert="horz" wrap="square" lIns="91440" tIns="45720" rIns="91440" bIns="45720" rtlCol="0" anchor="ctr">
              <a:normAutofit/>
            </a:bodyPr>
            <a:lstStyle/>
            <a:p>
              <a:pPr marL="1135063" algn="just">
                <a:lnSpc>
                  <a:spcPct val="110000"/>
                </a:lnSpc>
              </a:pPr>
              <a:r>
                <a:rPr lang="fr-CA" sz="1600" dirty="0">
                  <a:solidFill>
                    <a:prstClr val="black"/>
                  </a:solidFill>
                </a:rPr>
                <a:t>Léger est membre de </a:t>
              </a:r>
              <a:r>
                <a:rPr lang="fr-CA" sz="1600" dirty="0">
                  <a:solidFill>
                    <a:prstClr val="black"/>
                  </a:solidFill>
                  <a:hlinkClick r:id="rId7"/>
                </a:rPr>
                <a:t>Insights Association</a:t>
              </a:r>
              <a:r>
                <a:rPr lang="fr-CA" sz="1600" dirty="0">
                  <a:solidFill>
                    <a:prstClr val="black"/>
                  </a:solidFill>
                </a:rPr>
                <a:t>, l’association américaine pour la recherche marketing et l’analytique. </a:t>
              </a:r>
            </a:p>
          </p:txBody>
        </p:sp>
      </p:grpSp>
    </p:spTree>
    <p:extLst>
      <p:ext uri="{BB962C8B-B14F-4D97-AF65-F5344CB8AC3E}">
        <p14:creationId xmlns:p14="http://schemas.microsoft.com/office/powerpoint/2010/main" val="232879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2" name="Image 1" descr="A9168_Ajout_mentions_PPT_16_9.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cxnSp>
        <p:nvCxnSpPr>
          <p:cNvPr id="14" name="Straight Connector 13"/>
          <p:cNvCxnSpPr/>
          <p:nvPr userDrawn="1"/>
        </p:nvCxnSpPr>
        <p:spPr>
          <a:xfrm flipV="1">
            <a:off x="2325909" y="3658964"/>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558462" y="3728167"/>
            <a:ext cx="968634" cy="943540"/>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8354" y="4016497"/>
              <a:ext cx="485000" cy="483036"/>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 </a:t>
              </a:r>
              <a:endParaRPr lang="fr-CA" sz="1200" baseline="30000" dirty="0">
                <a:solidFill>
                  <a:prstClr val="black"/>
                </a:solidFill>
                <a:latin typeface="Calibri"/>
                <a:cs typeface="Calibri"/>
              </a:endParaRPr>
            </a:p>
          </p:txBody>
        </p:sp>
      </p:grpSp>
      <p:grpSp>
        <p:nvGrpSpPr>
          <p:cNvPr id="20" name="Group 19"/>
          <p:cNvGrpSpPr/>
          <p:nvPr userDrawn="1"/>
        </p:nvGrpSpPr>
        <p:grpSpPr>
          <a:xfrm>
            <a:off x="3870609" y="3728167"/>
            <a:ext cx="1267637" cy="943540"/>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04005" y="4016497"/>
              <a:ext cx="483036" cy="483036"/>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a:t>
              </a:r>
              <a:r>
                <a:rPr lang="de-DE" sz="1200" dirty="0" err="1">
                  <a:solidFill>
                    <a:prstClr val="black"/>
                  </a:solidFill>
                  <a:latin typeface="Calibri"/>
                  <a:cs typeface="Calibri"/>
                </a:rPr>
                <a:t>LegerCanada</a:t>
              </a:r>
              <a:endParaRPr lang="fr-CA" sz="1200" baseline="30000" dirty="0">
                <a:solidFill>
                  <a:prstClr val="black"/>
                </a:solidFill>
                <a:latin typeface="Calibri"/>
                <a:cs typeface="Calibri"/>
              </a:endParaRPr>
            </a:p>
          </p:txBody>
        </p:sp>
      </p:grpSp>
      <p:grpSp>
        <p:nvGrpSpPr>
          <p:cNvPr id="23" name="Group 22"/>
          <p:cNvGrpSpPr/>
          <p:nvPr userDrawn="1"/>
        </p:nvGrpSpPr>
        <p:grpSpPr>
          <a:xfrm>
            <a:off x="5289433" y="3728167"/>
            <a:ext cx="1524832" cy="943540"/>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87692" y="4016497"/>
              <a:ext cx="483036" cy="483036"/>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a:t>
              </a:r>
              <a:r>
                <a:rPr lang="de-DE" sz="1200" dirty="0" err="1">
                  <a:solidFill>
                    <a:prstClr val="black"/>
                  </a:solidFill>
                  <a:latin typeface="Calibri"/>
                  <a:cs typeface="Calibri"/>
                </a:rPr>
                <a:t>company</a:t>
              </a:r>
              <a:r>
                <a:rPr lang="de-DE" sz="1200" dirty="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26" name="Straight Connector 25"/>
          <p:cNvCxnSpPr/>
          <p:nvPr userDrawn="1"/>
        </p:nvCxnSpPr>
        <p:spPr>
          <a:xfrm flipV="1">
            <a:off x="3810715" y="3658964"/>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6827893" y="3728167"/>
            <a:ext cx="1339851" cy="943540"/>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71378" y="4016497"/>
              <a:ext cx="485000" cy="483036"/>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solidFill>
                    <a:prstClr val="black"/>
                  </a:solidFill>
                  <a:latin typeface="Calibri"/>
                  <a:cs typeface="Calibri"/>
                </a:rPr>
                <a:t>@leger360</a:t>
              </a:r>
              <a:endParaRPr lang="fr-CA" sz="1200" baseline="30000" dirty="0">
                <a:solidFill>
                  <a:prstClr val="black"/>
                </a:solidFill>
                <a:latin typeface="Calibri"/>
                <a:cs typeface="Calibri"/>
              </a:endParaRPr>
            </a:p>
          </p:txBody>
        </p:sp>
      </p:grpSp>
      <p:cxnSp>
        <p:nvCxnSpPr>
          <p:cNvPr id="30" name="Straight Connector 29"/>
          <p:cNvCxnSpPr/>
          <p:nvPr userDrawn="1"/>
        </p:nvCxnSpPr>
        <p:spPr>
          <a:xfrm flipV="1">
            <a:off x="5280734" y="3638286"/>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userDrawn="1"/>
        </p:nvGrpSpPr>
        <p:grpSpPr>
          <a:xfrm>
            <a:off x="823029" y="3728167"/>
            <a:ext cx="1338305" cy="943540"/>
            <a:chOff x="691813" y="3728167"/>
            <a:chExt cx="1338305" cy="943540"/>
          </a:xfrm>
        </p:grpSpPr>
        <p:sp>
          <p:nvSpPr>
            <p:cNvPr id="32" name="Text Placeholder 3"/>
            <p:cNvSpPr txBox="1">
              <a:spLocks/>
            </p:cNvSpPr>
            <p:nvPr/>
          </p:nvSpPr>
          <p:spPr>
            <a:xfrm>
              <a:off x="691813" y="4204896"/>
              <a:ext cx="1338305"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a:solidFill>
                    <a:prstClr val="black"/>
                  </a:solidFill>
                  <a:latin typeface="Calibri"/>
                  <a:cs typeface="Calibri"/>
                </a:rPr>
                <a:t>leger360.com</a:t>
              </a:r>
              <a:endParaRPr lang="fr-CA" sz="1200" baseline="30000" dirty="0">
                <a:solidFill>
                  <a:prstClr val="black"/>
                </a:solidFill>
                <a:latin typeface="Calibri"/>
                <a:cs typeface="Calibri"/>
              </a:endParaRPr>
            </a:p>
          </p:txBody>
        </p:sp>
        <p:pic>
          <p:nvPicPr>
            <p:cNvPr id="33" name="Picture 32">
              <a:hlinkClick r:id="rId11"/>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1804" y="3728167"/>
              <a:ext cx="484999" cy="483036"/>
            </a:xfrm>
            <a:prstGeom prst="rect">
              <a:avLst/>
            </a:prstGeom>
          </p:spPr>
        </p:pic>
      </p:grpSp>
      <p:cxnSp>
        <p:nvCxnSpPr>
          <p:cNvPr id="34" name="Straight Connector 33"/>
          <p:cNvCxnSpPr/>
          <p:nvPr userDrawn="1"/>
        </p:nvCxnSpPr>
        <p:spPr>
          <a:xfrm flipV="1">
            <a:off x="6814265" y="3638286"/>
            <a:ext cx="0" cy="950958"/>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14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3314700"/>
            <a:ext cx="9144000" cy="1147465"/>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p>
        </p:txBody>
      </p:sp>
      <p:sp>
        <p:nvSpPr>
          <p:cNvPr id="8" name="Title 11"/>
          <p:cNvSpPr>
            <a:spLocks noGrp="1"/>
          </p:cNvSpPr>
          <p:nvPr>
            <p:ph type="title" hasCustomPrompt="1"/>
          </p:nvPr>
        </p:nvSpPr>
        <p:spPr>
          <a:xfrm>
            <a:off x="0" y="3314700"/>
            <a:ext cx="9144000" cy="1147465"/>
          </a:xfrm>
          <a:noFill/>
        </p:spPr>
        <p:txBody>
          <a:bodyPr rIns="533400">
            <a:normAutofit/>
          </a:bodyPr>
          <a:lstStyle>
            <a:lvl1pPr algn="r">
              <a:defRPr sz="3400" b="0" i="0">
                <a:solidFill>
                  <a:schemeClr val="bg1"/>
                </a:solidFill>
                <a:latin typeface="Calibri"/>
                <a:cs typeface="Calibri"/>
              </a:defRPr>
            </a:lvl1pPr>
          </a:lstStyle>
          <a:p>
            <a:r>
              <a:rPr lang="fr-FR" dirty="0"/>
              <a:t>MODIFIEZ LE STYLE DU TITRE</a:t>
            </a:r>
            <a:endParaRPr lang="en-US" dirty="0"/>
          </a:p>
        </p:txBody>
      </p:sp>
      <p:sp>
        <p:nvSpPr>
          <p:cNvPr id="9"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78714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 du masque</a:t>
            </a:r>
            <a:endParaRPr lang="fr-CA" dirty="0"/>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91680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29246"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26" name="Text Placeholder 25"/>
          <p:cNvSpPr>
            <a:spLocks noGrp="1"/>
          </p:cNvSpPr>
          <p:nvPr>
            <p:ph type="body" sz="quarter" idx="13" hasCustomPrompt="1"/>
          </p:nvPr>
        </p:nvSpPr>
        <p:spPr>
          <a:xfrm>
            <a:off x="373821" y="1107912"/>
            <a:ext cx="4016860"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8" name="Text Placeholder 27"/>
          <p:cNvSpPr>
            <a:spLocks noGrp="1"/>
          </p:cNvSpPr>
          <p:nvPr>
            <p:ph type="body" sz="quarter" idx="14" hasCustomPrompt="1"/>
          </p:nvPr>
        </p:nvSpPr>
        <p:spPr>
          <a:xfrm>
            <a:off x="373820" y="228401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0" name="Text Placeholder 29"/>
          <p:cNvSpPr>
            <a:spLocks noGrp="1"/>
          </p:cNvSpPr>
          <p:nvPr>
            <p:ph type="body" sz="quarter" idx="15" hasCustomPrompt="1"/>
          </p:nvPr>
        </p:nvSpPr>
        <p:spPr>
          <a:xfrm>
            <a:off x="373821" y="2872060"/>
            <a:ext cx="4016860"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32" name="Text Placeholder 31"/>
          <p:cNvSpPr>
            <a:spLocks noGrp="1"/>
          </p:cNvSpPr>
          <p:nvPr>
            <p:ph type="body" sz="quarter" idx="16" hasCustomPrompt="1"/>
          </p:nvPr>
        </p:nvSpPr>
        <p:spPr>
          <a:xfrm>
            <a:off x="373820" y="1695961"/>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1" name="Text Placeholder 25"/>
          <p:cNvSpPr>
            <a:spLocks noGrp="1"/>
          </p:cNvSpPr>
          <p:nvPr>
            <p:ph type="body" sz="quarter" idx="17" hasCustomPrompt="1"/>
          </p:nvPr>
        </p:nvSpPr>
        <p:spPr>
          <a:xfrm>
            <a:off x="4669938" y="1107912"/>
            <a:ext cx="4016861"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5" name="Text Placeholder 27"/>
          <p:cNvSpPr>
            <a:spLocks noGrp="1"/>
          </p:cNvSpPr>
          <p:nvPr>
            <p:ph type="body" sz="quarter" idx="18" hasCustomPrompt="1"/>
          </p:nvPr>
        </p:nvSpPr>
        <p:spPr>
          <a:xfrm>
            <a:off x="4669938" y="2284010"/>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6" name="Text Placeholder 29"/>
          <p:cNvSpPr>
            <a:spLocks noGrp="1"/>
          </p:cNvSpPr>
          <p:nvPr>
            <p:ph type="body" sz="quarter" idx="19" hasCustomPrompt="1"/>
          </p:nvPr>
        </p:nvSpPr>
        <p:spPr>
          <a:xfrm>
            <a:off x="4669938" y="287206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17" name="Text Placeholder 31"/>
          <p:cNvSpPr>
            <a:spLocks noGrp="1"/>
          </p:cNvSpPr>
          <p:nvPr>
            <p:ph type="body" sz="quarter" idx="20" hasCustomPrompt="1"/>
          </p:nvPr>
        </p:nvSpPr>
        <p:spPr>
          <a:xfrm>
            <a:off x="4669938" y="1695961"/>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fr-FR" dirty="0"/>
              <a:t>Modifiez le style des sous-titres</a:t>
            </a:r>
            <a:endParaRPr lang="fr-CA" dirty="0"/>
          </a:p>
        </p:txBody>
      </p:sp>
      <p:sp>
        <p:nvSpPr>
          <p:cNvPr id="21"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193673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39314"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136650"/>
            <a:ext cx="8427782" cy="3449638"/>
          </a:xfrm>
        </p:spPr>
        <p:txBody>
          <a:bodyPr>
            <a:normAutofit/>
          </a:bodyPr>
          <a:lstStyle>
            <a:lvl1pPr marL="0" indent="0">
              <a:buFontTx/>
              <a:buNone/>
              <a:defRPr sz="2000" b="0" i="0">
                <a:latin typeface="Calibri"/>
                <a:cs typeface="Calibri"/>
              </a:defRPr>
            </a:lvl1pPr>
            <a:lvl2pPr marL="300038" indent="-300038">
              <a:defRPr sz="2000" baseline="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baseline="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9"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36378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202356"/>
            <a:ext cx="3701038" cy="4941144"/>
          </a:xfrm>
        </p:spPr>
        <p:txBody>
          <a:bodyPr anchor="ctr"/>
          <a:lstStyle>
            <a:lvl1pPr marL="0" indent="0" algn="ctr">
              <a:buNone/>
              <a:defRPr/>
            </a:lvl1pPr>
          </a:lstStyle>
          <a:p>
            <a:r>
              <a:rPr lang="en-US" dirty="0"/>
              <a:t>Photo</a:t>
            </a:r>
          </a:p>
        </p:txBody>
      </p:sp>
      <p:sp>
        <p:nvSpPr>
          <p:cNvPr id="12"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3" name="Text Placeholder 2"/>
          <p:cNvSpPr>
            <a:spLocks noGrp="1"/>
          </p:cNvSpPr>
          <p:nvPr>
            <p:ph type="body" sz="quarter" idx="13" hasCustomPrompt="1"/>
          </p:nvPr>
        </p:nvSpPr>
        <p:spPr>
          <a:xfrm>
            <a:off x="373318" y="1136650"/>
            <a:ext cx="4827445" cy="3449638"/>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Tree>
    <p:extLst>
      <p:ext uri="{BB962C8B-B14F-4D97-AF65-F5344CB8AC3E}">
        <p14:creationId xmlns:p14="http://schemas.microsoft.com/office/powerpoint/2010/main" val="18883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5"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fr-FR" dirty="0"/>
              <a:t>MODIFIEZ LE STYLE DU TITRE</a:t>
            </a:r>
            <a:endParaRPr lang="en-US" dirty="0"/>
          </a:p>
        </p:txBody>
      </p:sp>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‹N°›</a:t>
            </a:fld>
            <a:endParaRPr lang="en-US" dirty="0"/>
          </a:p>
        </p:txBody>
      </p:sp>
      <p:sp>
        <p:nvSpPr>
          <p:cNvPr id="15" name="Picture Placeholder 6"/>
          <p:cNvSpPr>
            <a:spLocks noGrp="1"/>
          </p:cNvSpPr>
          <p:nvPr>
            <p:ph type="pic" sz="quarter" idx="14" hasCustomPrompt="1"/>
          </p:nvPr>
        </p:nvSpPr>
        <p:spPr>
          <a:xfrm>
            <a:off x="594726" y="1311611"/>
            <a:ext cx="2206136" cy="1976659"/>
          </a:xfrm>
        </p:spPr>
        <p:txBody>
          <a:bodyPr anchor="ctr"/>
          <a:lstStyle>
            <a:lvl1pPr marL="0" indent="0" algn="ctr">
              <a:buNone/>
              <a:defRPr/>
            </a:lvl1pPr>
          </a:lstStyle>
          <a:p>
            <a:r>
              <a:rPr lang="en-US" dirty="0"/>
              <a:t>Photo</a:t>
            </a:r>
          </a:p>
        </p:txBody>
      </p:sp>
      <p:sp>
        <p:nvSpPr>
          <p:cNvPr id="3" name="Subtitle 2"/>
          <p:cNvSpPr>
            <a:spLocks noGrp="1"/>
          </p:cNvSpPr>
          <p:nvPr>
            <p:ph type="subTitle" idx="1" hasCustomPrompt="1"/>
          </p:nvPr>
        </p:nvSpPr>
        <p:spPr>
          <a:xfrm>
            <a:off x="594725" y="3350056"/>
            <a:ext cx="2206137" cy="707080"/>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Prénom</a:t>
            </a:r>
            <a:br>
              <a:rPr lang="fr-CA" dirty="0"/>
            </a:br>
            <a:r>
              <a:rPr lang="fr-CA" dirty="0"/>
              <a:t>Nom</a:t>
            </a:r>
            <a:endParaRPr lang="en-US" dirty="0"/>
          </a:p>
        </p:txBody>
      </p:sp>
      <p:sp>
        <p:nvSpPr>
          <p:cNvPr id="31" name="Rectangle 30"/>
          <p:cNvSpPr/>
          <p:nvPr userDrawn="1"/>
        </p:nvSpPr>
        <p:spPr>
          <a:xfrm>
            <a:off x="3299629"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icture Placeholder 6"/>
          <p:cNvSpPr>
            <a:spLocks noGrp="1"/>
          </p:cNvSpPr>
          <p:nvPr>
            <p:ph type="pic" sz="quarter" idx="15" hasCustomPrompt="1"/>
          </p:nvPr>
        </p:nvSpPr>
        <p:spPr>
          <a:xfrm>
            <a:off x="3403830" y="1311611"/>
            <a:ext cx="2206136" cy="1976659"/>
          </a:xfrm>
        </p:spPr>
        <p:txBody>
          <a:bodyPr anchor="ctr"/>
          <a:lstStyle>
            <a:lvl1pPr marL="0" indent="0" algn="ctr">
              <a:buNone/>
              <a:defRPr/>
            </a:lvl1pPr>
          </a:lstStyle>
          <a:p>
            <a:r>
              <a:rPr lang="en-US" dirty="0"/>
              <a:t>Photo</a:t>
            </a:r>
          </a:p>
        </p:txBody>
      </p:sp>
      <p:sp>
        <p:nvSpPr>
          <p:cNvPr id="34" name="Rectangle 33"/>
          <p:cNvSpPr/>
          <p:nvPr userDrawn="1"/>
        </p:nvSpPr>
        <p:spPr>
          <a:xfrm>
            <a:off x="6101869"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6"/>
          <p:cNvSpPr>
            <a:spLocks noGrp="1"/>
          </p:cNvSpPr>
          <p:nvPr>
            <p:ph type="pic" sz="quarter" idx="16" hasCustomPrompt="1"/>
          </p:nvPr>
        </p:nvSpPr>
        <p:spPr>
          <a:xfrm>
            <a:off x="6206070" y="1311611"/>
            <a:ext cx="2206136" cy="1976659"/>
          </a:xfrm>
        </p:spPr>
        <p:txBody>
          <a:bodyPr anchor="ctr"/>
          <a:lstStyle>
            <a:lvl1pPr marL="0" indent="0" algn="ctr">
              <a:buNone/>
              <a:defRPr/>
            </a:lvl1pPr>
          </a:lstStyle>
          <a:p>
            <a:r>
              <a:rPr lang="en-US" dirty="0"/>
              <a:t>Photo</a:t>
            </a:r>
          </a:p>
        </p:txBody>
      </p:sp>
      <p:sp>
        <p:nvSpPr>
          <p:cNvPr id="10" name="Text Placeholder 9"/>
          <p:cNvSpPr>
            <a:spLocks noGrp="1"/>
          </p:cNvSpPr>
          <p:nvPr>
            <p:ph type="body" sz="quarter" idx="17" hasCustomPrompt="1"/>
          </p:nvPr>
        </p:nvSpPr>
        <p:spPr>
          <a:xfrm>
            <a:off x="3403830" y="3350057"/>
            <a:ext cx="2206136" cy="707080"/>
          </a:xfrm>
        </p:spPr>
        <p:txBody>
          <a:bodyPr anchor="ctr">
            <a:noAutofit/>
          </a:bodyPr>
          <a:lstStyle>
            <a:lvl1pPr marL="0" marR="0" indent="0" algn="ctr" defTabSz="457200" rtl="0" eaLnBrk="1" fontAlgn="auto" latinLnBrk="0" hangingPunct="1">
              <a:lnSpc>
                <a:spcPct val="90000"/>
              </a:lnSpc>
              <a:spcBef>
                <a:spcPct val="20000"/>
              </a:spcBef>
              <a:spcAft>
                <a:spcPts val="0"/>
              </a:spcAft>
              <a:buClrTx/>
              <a:buSzTx/>
              <a:buFont typeface="Arial"/>
              <a:buNone/>
              <a:tabLst/>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sp>
        <p:nvSpPr>
          <p:cNvPr id="39" name="Text Placeholder 38"/>
          <p:cNvSpPr>
            <a:spLocks noGrp="1"/>
          </p:cNvSpPr>
          <p:nvPr>
            <p:ph type="body" sz="quarter" idx="18" hasCustomPrompt="1"/>
          </p:nvPr>
        </p:nvSpPr>
        <p:spPr>
          <a:xfrm>
            <a:off x="6206071" y="3350058"/>
            <a:ext cx="2206136" cy="707080"/>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Prénom</a:t>
            </a:r>
            <a:br>
              <a:rPr lang="fr-CA" dirty="0"/>
            </a:br>
            <a:r>
              <a:rPr lang="fr-CA" dirty="0"/>
              <a:t>Nom</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5297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6DF77C-6FEE-654E-92FD-5AA8C44798ED}" type="datetime1">
              <a:rPr lang="en-CA" smtClean="0"/>
              <a:t>2019-12-13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a:t>0000</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US" smtClean="0"/>
              <a:t>‹N°›</a:t>
            </a:fld>
            <a:endParaRPr lang="en-US"/>
          </a:p>
        </p:txBody>
      </p:sp>
      <p:sp>
        <p:nvSpPr>
          <p:cNvPr id="7" name="Rectangle 6"/>
          <p:cNvSpPr/>
          <p:nvPr userDrawn="1"/>
        </p:nvSpPr>
        <p:spPr>
          <a:xfrm>
            <a:off x="0" y="1"/>
            <a:ext cx="9144000" cy="755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41377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6" r:id="rId4"/>
    <p:sldLayoutId id="2147483660" r:id="rId5"/>
    <p:sldLayoutId id="2147483661" r:id="rId6"/>
    <p:sldLayoutId id="2147483662" r:id="rId7"/>
    <p:sldLayoutId id="2147483664" r:id="rId8"/>
    <p:sldLayoutId id="2147483663" r:id="rId9"/>
    <p:sldLayoutId id="2147483667" r:id="rId10"/>
    <p:sldLayoutId id="2147483668" r:id="rId11"/>
    <p:sldLayoutId id="2147483669"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6DF77C-6FEE-654E-92FD-5AA8C44798ED}" type="datetime1">
              <a:rPr lang="en-CA" smtClean="0"/>
              <a:t>2019-12-13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a:t>0000</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US" smtClean="0"/>
              <a:t>‹N°›</a:t>
            </a:fld>
            <a:endParaRPr lang="en-US"/>
          </a:p>
        </p:txBody>
      </p:sp>
      <p:sp>
        <p:nvSpPr>
          <p:cNvPr id="7" name="Rectangle 6"/>
          <p:cNvSpPr/>
          <p:nvPr userDrawn="1"/>
        </p:nvSpPr>
        <p:spPr>
          <a:xfrm>
            <a:off x="0" y="1"/>
            <a:ext cx="9144000" cy="755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781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r>
              <a:rPr lang="fr-FR" dirty="0"/>
              <a:t>Modifiez le style des sous-titres</a:t>
            </a:r>
            <a:endParaRPr lang="fr-CA" dirty="0"/>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6DF77C-6FEE-654E-92FD-5AA8C44798ED}" type="datetime1">
              <a:rPr lang="en-CA" smtClean="0">
                <a:solidFill>
                  <a:prstClr val="black">
                    <a:tint val="75000"/>
                  </a:prstClr>
                </a:solidFill>
              </a:rPr>
              <a:pPr/>
              <a:t>2019-12-13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a:solidFill>
                  <a:prstClr val="black">
                    <a:tint val="75000"/>
                  </a:prstClr>
                </a:solidFill>
              </a:rPr>
              <a:t>0000</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US" smtClean="0">
                <a:solidFill>
                  <a:prstClr val="black">
                    <a:tint val="75000"/>
                  </a:prstClr>
                </a:solidFill>
              </a:rPr>
              <a:pPr/>
              <a:t>‹N°›</a:t>
            </a:fld>
            <a:endParaRPr lang="en-US">
              <a:solidFill>
                <a:prstClr val="black">
                  <a:tint val="75000"/>
                </a:prstClr>
              </a:solidFill>
            </a:endParaRPr>
          </a:p>
        </p:txBody>
      </p:sp>
      <p:sp>
        <p:nvSpPr>
          <p:cNvPr id="7" name="Rectangle 6"/>
          <p:cNvSpPr/>
          <p:nvPr userDrawn="1"/>
        </p:nvSpPr>
        <p:spPr>
          <a:xfrm>
            <a:off x="0" y="1"/>
            <a:ext cx="9144000" cy="755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1621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32.xml"/><Relationship Id="rId5" Type="http://schemas.openxmlformats.org/officeDocument/2006/relationships/tags" Target="../tags/tag53.xml"/><Relationship Id="rId4"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chart" Target="../charts/chart3.xml"/><Relationship Id="rId5" Type="http://schemas.openxmlformats.org/officeDocument/2006/relationships/tags" Target="../tags/tag61.xml"/><Relationship Id="rId10" Type="http://schemas.openxmlformats.org/officeDocument/2006/relationships/slideLayout" Target="../slideLayouts/slideLayout32.xml"/><Relationship Id="rId4" Type="http://schemas.openxmlformats.org/officeDocument/2006/relationships/tags" Target="../tags/tag60.xml"/><Relationship Id="rId9" Type="http://schemas.openxmlformats.org/officeDocument/2006/relationships/tags" Target="../tags/tag65.xml"/></Relationships>
</file>

<file path=ppt/slides/_rels/slide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chart" Target="../charts/chart4.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slideLayout" Target="../slideLayouts/slideLayout3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_rels/slide1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32.xml"/><Relationship Id="rId5" Type="http://schemas.openxmlformats.org/officeDocument/2006/relationships/tags" Target="../tags/tag81.xml"/><Relationship Id="rId4" Type="http://schemas.openxmlformats.org/officeDocument/2006/relationships/tags" Target="../tags/tag80.xml"/></Relationships>
</file>

<file path=ppt/slides/_rels/slide15.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chart" Target="../charts/chart5.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Layout" Target="../slideLayouts/slideLayout3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s/_rels/slide1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32.xml"/><Relationship Id="rId5" Type="http://schemas.openxmlformats.org/officeDocument/2006/relationships/tags" Target="../tags/tag97.xml"/><Relationship Id="rId4" Type="http://schemas.openxmlformats.org/officeDocument/2006/relationships/tags" Target="../tags/tag96.xml"/></Relationships>
</file>

<file path=ppt/slides/_rels/slide17.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chart" Target="../charts/chart6.xml"/><Relationship Id="rId5" Type="http://schemas.openxmlformats.org/officeDocument/2006/relationships/tags" Target="../tags/tag102.xml"/><Relationship Id="rId10" Type="http://schemas.openxmlformats.org/officeDocument/2006/relationships/slideLayout" Target="../slideLayouts/slideLayout32.xml"/><Relationship Id="rId4" Type="http://schemas.openxmlformats.org/officeDocument/2006/relationships/tags" Target="../tags/tag101.xml"/><Relationship Id="rId9" Type="http://schemas.openxmlformats.org/officeDocument/2006/relationships/tags" Target="../tags/tag106.xml"/></Relationships>
</file>

<file path=ppt/slides/_rels/slide1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32.xml"/><Relationship Id="rId5" Type="http://schemas.openxmlformats.org/officeDocument/2006/relationships/tags" Target="../tags/tag111.xml"/><Relationship Id="rId4" Type="http://schemas.openxmlformats.org/officeDocument/2006/relationships/tags" Target="../tags/tag110.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2.jpeg"/><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32.xml"/><Relationship Id="rId5" Type="http://schemas.openxmlformats.org/officeDocument/2006/relationships/tags" Target="../tags/tag123.xml"/><Relationship Id="rId4" Type="http://schemas.openxmlformats.org/officeDocument/2006/relationships/tags" Target="../tags/tag122.xml"/></Relationships>
</file>

<file path=ppt/slides/_rels/slide21.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chart" Target="../charts/chart8.xml"/><Relationship Id="rId5" Type="http://schemas.openxmlformats.org/officeDocument/2006/relationships/tags" Target="../tags/tag128.xml"/><Relationship Id="rId10" Type="http://schemas.openxmlformats.org/officeDocument/2006/relationships/slideLayout" Target="../slideLayouts/slideLayout32.xml"/><Relationship Id="rId4" Type="http://schemas.openxmlformats.org/officeDocument/2006/relationships/tags" Target="../tags/tag127.xml"/><Relationship Id="rId9"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2.xml"/><Relationship Id="rId5" Type="http://schemas.openxmlformats.org/officeDocument/2006/relationships/tags" Target="../tags/tag137.xml"/><Relationship Id="rId4" Type="http://schemas.openxmlformats.org/officeDocument/2006/relationships/tags" Target="../tags/tag136.xml"/></Relationships>
</file>

<file path=ppt/slides/_rels/slide2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chart" Target="../charts/chart9.xml"/><Relationship Id="rId5" Type="http://schemas.openxmlformats.org/officeDocument/2006/relationships/tags" Target="../tags/tag142.xml"/><Relationship Id="rId10" Type="http://schemas.openxmlformats.org/officeDocument/2006/relationships/slideLayout" Target="../slideLayouts/slideLayout32.xml"/><Relationship Id="rId4" Type="http://schemas.openxmlformats.org/officeDocument/2006/relationships/tags" Target="../tags/tag141.xml"/><Relationship Id="rId9" Type="http://schemas.openxmlformats.org/officeDocument/2006/relationships/tags" Target="../tags/tag146.xml"/></Relationships>
</file>

<file path=ppt/slides/_rels/slide2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32.xml"/><Relationship Id="rId5" Type="http://schemas.openxmlformats.org/officeDocument/2006/relationships/tags" Target="../tags/tag151.xml"/><Relationship Id="rId4" Type="http://schemas.openxmlformats.org/officeDocument/2006/relationships/tags" Target="../tags/tag150.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20.png"/><Relationship Id="rId5" Type="http://schemas.openxmlformats.org/officeDocument/2006/relationships/image" Target="../media/image25.jpeg"/><Relationship Id="rId4"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chart" Target="../charts/chart11.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32.xml"/><Relationship Id="rId5" Type="http://schemas.openxmlformats.org/officeDocument/2006/relationships/tags" Target="../tags/tag166.xml"/><Relationship Id="rId4" Type="http://schemas.openxmlformats.org/officeDocument/2006/relationships/tags" Target="../tags/tag165.xml"/></Relationships>
</file>

<file path=ppt/slides/_rels/slide28.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32.xml"/><Relationship Id="rId4" Type="http://schemas.openxmlformats.org/officeDocument/2006/relationships/tags" Target="../tags/tag17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chart" Target="../charts/chart1.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3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3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chart" Target="../charts/chart2.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slideLayout" Target="../slideLayouts/slideLayout3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05829FD-1451-4963-B1B8-A08FA1CD73EA}"/>
              </a:ext>
            </a:extLst>
          </p:cNvPr>
          <p:cNvPicPr>
            <a:picLocks noChangeAspect="1"/>
          </p:cNvPicPr>
          <p:nvPr>
            <p:custDataLst>
              <p:tags r:id="rId1"/>
            </p:custDataLst>
          </p:nvPr>
        </p:nvPicPr>
        <p:blipFill>
          <a:blip r:embed="rId8"/>
          <a:stretch>
            <a:fillRect/>
          </a:stretch>
        </p:blipFill>
        <p:spPr>
          <a:xfrm>
            <a:off x="4492342" y="67846"/>
            <a:ext cx="4655820" cy="5074920"/>
          </a:xfrm>
          <a:prstGeom prst="rect">
            <a:avLst/>
          </a:prstGeom>
        </p:spPr>
      </p:pic>
      <p:sp>
        <p:nvSpPr>
          <p:cNvPr id="2" name="Title 1"/>
          <p:cNvSpPr>
            <a:spLocks noGrp="1"/>
          </p:cNvSpPr>
          <p:nvPr>
            <p:ph type="title"/>
            <p:custDataLst>
              <p:tags r:id="rId2"/>
            </p:custDataLst>
          </p:nvPr>
        </p:nvSpPr>
        <p:spPr>
          <a:xfrm>
            <a:off x="380685" y="1046667"/>
            <a:ext cx="4015146" cy="692721"/>
          </a:xfrm>
        </p:spPr>
        <p:txBody>
          <a:bodyPr>
            <a:noAutofit/>
          </a:bodyPr>
          <a:lstStyle/>
          <a:p>
            <a:r>
              <a:rPr lang="fr-CA" sz="2200" dirty="0"/>
              <a:t>Étude annuelle – Édition 2019</a:t>
            </a:r>
            <a:endParaRPr lang="fr-CA" sz="2200" noProof="0" dirty="0"/>
          </a:p>
        </p:txBody>
      </p:sp>
      <p:sp>
        <p:nvSpPr>
          <p:cNvPr id="5" name="Date Placeholder 4"/>
          <p:cNvSpPr>
            <a:spLocks noGrp="1"/>
          </p:cNvSpPr>
          <p:nvPr>
            <p:ph type="dt" sz="half" idx="10"/>
            <p:custDataLst>
              <p:tags r:id="rId3"/>
            </p:custDataLst>
          </p:nvPr>
        </p:nvSpPr>
        <p:spPr>
          <a:xfrm>
            <a:off x="795723" y="4506393"/>
            <a:ext cx="1309121" cy="273844"/>
          </a:xfrm>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solidFill>
                  <a:prstClr val="black"/>
                </a:solidFill>
              </a:rPr>
              <a:t>13</a:t>
            </a:r>
            <a:r>
              <a:rPr kumimoji="0" lang="fr-CA" sz="1100" b="0" i="0" u="none" strike="noStrike" kern="1200" cap="none" spc="0" normalizeH="0" baseline="0" noProof="0" dirty="0">
                <a:ln>
                  <a:noFill/>
                </a:ln>
                <a:solidFill>
                  <a:prstClr val="black"/>
                </a:solidFill>
                <a:effectLst/>
                <a:uLnTx/>
                <a:uFillTx/>
                <a:latin typeface="Calibri"/>
                <a:ea typeface="+mn-ea"/>
                <a:cs typeface="Calibri"/>
              </a:rPr>
              <a:t> décembre 2019</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Footer Placeholder 5"/>
          <p:cNvSpPr>
            <a:spLocks noGrp="1"/>
          </p:cNvSpPr>
          <p:nvPr>
            <p:ph type="ftr" sz="quarter" idx="11"/>
            <p:custDataLst>
              <p:tags r:id="rId4"/>
            </p:custDataLst>
          </p:nvPr>
        </p:nvSpPr>
        <p:spPr>
          <a:xfrm>
            <a:off x="1682444" y="4739295"/>
            <a:ext cx="1463065" cy="273844"/>
          </a:xfrm>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12717-022</a:t>
            </a:r>
          </a:p>
        </p:txBody>
      </p:sp>
      <p:pic>
        <p:nvPicPr>
          <p:cNvPr id="10" name="Picture 9"/>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pic>
        <p:nvPicPr>
          <p:cNvPr id="17" name="Picture 2">
            <a:extLst>
              <a:ext uri="{FF2B5EF4-FFF2-40B4-BE49-F238E27FC236}">
                <a16:creationId xmlns:a16="http://schemas.microsoft.com/office/drawing/2014/main" id="{7AF60F9A-8E74-454A-B0F2-F366B3940821}"/>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315539" y="2373872"/>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99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Discussions de la vie amoureuse avec les collègues de travail </a:t>
            </a:r>
            <a:r>
              <a:rPr lang="fr-CA" sz="1400" dirty="0"/>
              <a:t>(suite)</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3"/>
            </p:custDataLst>
          </p:nvPr>
        </p:nvSpPr>
        <p:spPr>
          <a:xfrm>
            <a:off x="239597" y="788159"/>
            <a:ext cx="8561503" cy="273844"/>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CFE2. </a:t>
            </a:r>
            <a:r>
              <a:rPr lang="fr-CA" sz="1000" b="1" dirty="0"/>
              <a:t>À quelle fréquence parlez-vous de votre vie amoureuse (relation de couple, nouvelle rencontre, anciennes relations, etc.) avec vos collègues de travail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4"/>
            </p:custDataLst>
            <p:extLst>
              <p:ext uri="{D42A27DB-BD31-4B8C-83A1-F6EECF244321}">
                <p14:modId xmlns:p14="http://schemas.microsoft.com/office/powerpoint/2010/main" val="64720180"/>
              </p:ext>
            </p:extLst>
          </p:nvPr>
        </p:nvGraphicFramePr>
        <p:xfrm>
          <a:off x="239597" y="1078148"/>
          <a:ext cx="8561496" cy="2514420"/>
        </p:xfrm>
        <a:graphic>
          <a:graphicData uri="http://schemas.openxmlformats.org/drawingml/2006/table">
            <a:tbl>
              <a:tblPr bandRow="1"/>
              <a:tblGrid>
                <a:gridCol w="2088866">
                  <a:extLst>
                    <a:ext uri="{9D8B030D-6E8A-4147-A177-3AD203B41FA5}">
                      <a16:colId xmlns:a16="http://schemas.microsoft.com/office/drawing/2014/main" val="20000"/>
                    </a:ext>
                  </a:extLst>
                </a:gridCol>
                <a:gridCol w="647263">
                  <a:extLst>
                    <a:ext uri="{9D8B030D-6E8A-4147-A177-3AD203B41FA5}">
                      <a16:colId xmlns:a16="http://schemas.microsoft.com/office/drawing/2014/main" val="20001"/>
                    </a:ext>
                  </a:extLst>
                </a:gridCol>
                <a:gridCol w="647263">
                  <a:extLst>
                    <a:ext uri="{9D8B030D-6E8A-4147-A177-3AD203B41FA5}">
                      <a16:colId xmlns:a16="http://schemas.microsoft.com/office/drawing/2014/main" val="20002"/>
                    </a:ext>
                  </a:extLst>
                </a:gridCol>
                <a:gridCol w="647263">
                  <a:extLst>
                    <a:ext uri="{9D8B030D-6E8A-4147-A177-3AD203B41FA5}">
                      <a16:colId xmlns:a16="http://schemas.microsoft.com/office/drawing/2014/main" val="20003"/>
                    </a:ext>
                  </a:extLst>
                </a:gridCol>
                <a:gridCol w="647263">
                  <a:extLst>
                    <a:ext uri="{9D8B030D-6E8A-4147-A177-3AD203B41FA5}">
                      <a16:colId xmlns:a16="http://schemas.microsoft.com/office/drawing/2014/main" val="20004"/>
                    </a:ext>
                  </a:extLst>
                </a:gridCol>
                <a:gridCol w="647263">
                  <a:extLst>
                    <a:ext uri="{9D8B030D-6E8A-4147-A177-3AD203B41FA5}">
                      <a16:colId xmlns:a16="http://schemas.microsoft.com/office/drawing/2014/main" val="20005"/>
                    </a:ext>
                  </a:extLst>
                </a:gridCol>
                <a:gridCol w="647263">
                  <a:extLst>
                    <a:ext uri="{9D8B030D-6E8A-4147-A177-3AD203B41FA5}">
                      <a16:colId xmlns:a16="http://schemas.microsoft.com/office/drawing/2014/main" val="20006"/>
                    </a:ext>
                  </a:extLst>
                </a:gridCol>
                <a:gridCol w="647263">
                  <a:extLst>
                    <a:ext uri="{9D8B030D-6E8A-4147-A177-3AD203B41FA5}">
                      <a16:colId xmlns:a16="http://schemas.microsoft.com/office/drawing/2014/main" val="20007"/>
                    </a:ext>
                  </a:extLst>
                </a:gridCol>
                <a:gridCol w="647263">
                  <a:extLst>
                    <a:ext uri="{9D8B030D-6E8A-4147-A177-3AD203B41FA5}">
                      <a16:colId xmlns:a16="http://schemas.microsoft.com/office/drawing/2014/main" val="3145025330"/>
                    </a:ext>
                  </a:extLst>
                </a:gridCol>
                <a:gridCol w="647263">
                  <a:extLst>
                    <a:ext uri="{9D8B030D-6E8A-4147-A177-3AD203B41FA5}">
                      <a16:colId xmlns:a16="http://schemas.microsoft.com/office/drawing/2014/main" val="2198521744"/>
                    </a:ext>
                  </a:extLst>
                </a:gridCol>
                <a:gridCol w="647263">
                  <a:extLst>
                    <a:ext uri="{9D8B030D-6E8A-4147-A177-3AD203B41FA5}">
                      <a16:colId xmlns:a16="http://schemas.microsoft.com/office/drawing/2014/main" val="591890229"/>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l" fontAlgn="ctr"/>
                      <a:r>
                        <a:rPr lang="fr-CA" sz="1000" b="1" i="0" u="none" strike="noStrike" dirty="0">
                          <a:solidFill>
                            <a:schemeClr val="tx1"/>
                          </a:solidFill>
                          <a:effectLst/>
                          <a:latin typeface="+mn-lt"/>
                        </a:rPr>
                        <a:t>Total – Au moins 1 fois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FF0000"/>
                          </a:solidFill>
                          <a:effectLst/>
                          <a:latin typeface="Calibri" panose="020F0502020204030204" pitchFamily="34" charset="0"/>
                        </a:rPr>
                        <a:t>40%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8000"/>
                          </a:solidFill>
                          <a:effectLst/>
                          <a:latin typeface="Calibri" panose="020F0502020204030204" pitchFamily="34"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2"/>
                  </a:ext>
                </a:extLst>
              </a:tr>
              <a:tr h="216000">
                <a:tc>
                  <a:txBody>
                    <a:bodyPr/>
                    <a:lstStyle/>
                    <a:p>
                      <a:pPr marL="72000" algn="l" fontAlgn="ctr"/>
                      <a:r>
                        <a:rPr lang="fr-CA" sz="1000" b="1" i="0" u="none" strike="noStrike" dirty="0">
                          <a:solidFill>
                            <a:srgbClr val="000000"/>
                          </a:solidFill>
                          <a:effectLst/>
                          <a:latin typeface="+mn-lt"/>
                        </a:rPr>
                        <a:t>Au moins 1 fois par semaine</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FF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20%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Plus d’une fois par semaine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Une fois par semaine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72000" algn="l" fontAlgn="ctr"/>
                      <a:r>
                        <a:rPr lang="fr-CA" sz="1000" b="1" i="0" u="none" strike="noStrike" dirty="0">
                          <a:solidFill>
                            <a:srgbClr val="000000"/>
                          </a:solidFill>
                          <a:effectLst/>
                          <a:latin typeface="+mn-lt"/>
                        </a:rPr>
                        <a:t>1 fois par mois ou moins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6"/>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Une fois par mois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Moins d’une fois par mois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216000">
                <a:tc>
                  <a:txBody>
                    <a:bodyPr/>
                    <a:lstStyle/>
                    <a:p>
                      <a:pPr algn="l" fontAlgn="ctr"/>
                      <a:r>
                        <a:rPr lang="fr-CA" sz="1000" b="1" i="0" u="none" strike="noStrike" dirty="0">
                          <a:solidFill>
                            <a:srgbClr val="000000"/>
                          </a:solidFill>
                          <a:effectLst/>
                          <a:latin typeface="+mn-lt"/>
                        </a:rPr>
                        <a:t>Jamais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216000">
                <a:tc>
                  <a:txBody>
                    <a:bodyPr/>
                    <a:lstStyle/>
                    <a:p>
                      <a:pPr algn="l" fontAlgn="ctr"/>
                      <a:r>
                        <a:rPr lang="fr-CA" sz="1000" b="1" i="0" u="none" strike="noStrike" dirty="0">
                          <a:solidFill>
                            <a:srgbClr val="000000"/>
                          </a:solidFill>
                          <a:effectLst/>
                          <a:latin typeface="+mn-lt"/>
                        </a:rPr>
                        <a:t>Ne s’applique pas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34%</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32%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graphicFrame>
        <p:nvGraphicFramePr>
          <p:cNvPr id="7" name="Tableau 6">
            <a:extLst>
              <a:ext uri="{FF2B5EF4-FFF2-40B4-BE49-F238E27FC236}">
                <a16:creationId xmlns:a16="http://schemas.microsoft.com/office/drawing/2014/main" id="{07051F49-A4EF-4114-8790-81DD57F547EB}"/>
              </a:ext>
            </a:extLst>
          </p:cNvPr>
          <p:cNvGraphicFramePr>
            <a:graphicFrameLocks noGrp="1"/>
          </p:cNvGraphicFramePr>
          <p:nvPr>
            <p:custDataLst>
              <p:tags r:id="rId5"/>
            </p:custDataLst>
            <p:extLst>
              <p:ext uri="{D42A27DB-BD31-4B8C-83A1-F6EECF244321}">
                <p14:modId xmlns:p14="http://schemas.microsoft.com/office/powerpoint/2010/main" val="3986747435"/>
              </p:ext>
            </p:extLst>
          </p:nvPr>
        </p:nvGraphicFramePr>
        <p:xfrm>
          <a:off x="239597" y="3615259"/>
          <a:ext cx="8561498" cy="1386840"/>
        </p:xfrm>
        <a:graphic>
          <a:graphicData uri="http://schemas.openxmlformats.org/drawingml/2006/table">
            <a:tbl>
              <a:tblPr firstRow="1" bandRow="1">
                <a:tableStyleId>{5C22544A-7EE6-4342-B048-85BDC9FD1C3A}</a:tableStyleId>
              </a:tblPr>
              <a:tblGrid>
                <a:gridCol w="4280749">
                  <a:extLst>
                    <a:ext uri="{9D8B030D-6E8A-4147-A177-3AD203B41FA5}">
                      <a16:colId xmlns:a16="http://schemas.microsoft.com/office/drawing/2014/main" val="20000"/>
                    </a:ext>
                  </a:extLst>
                </a:gridCol>
                <a:gridCol w="4280749">
                  <a:extLst>
                    <a:ext uri="{9D8B030D-6E8A-4147-A177-3AD203B41FA5}">
                      <a16:colId xmlns:a16="http://schemas.microsoft.com/office/drawing/2014/main" val="20001"/>
                    </a:ext>
                  </a:extLst>
                </a:gridCol>
              </a:tblGrid>
              <a:tr h="720000">
                <a:tc>
                  <a:txBody>
                    <a:bodyPr/>
                    <a:lstStyle/>
                    <a:p>
                      <a:pPr>
                        <a:spcAft>
                          <a:spcPts val="600"/>
                        </a:spcAft>
                      </a:pPr>
                      <a:r>
                        <a:rPr lang="fr-CA" sz="800" b="1" dirty="0">
                          <a:solidFill>
                            <a:schemeClr val="tx1"/>
                          </a:solidFill>
                          <a:cs typeface="Arial" panose="020B0604020202020204" pitchFamily="34" charset="0"/>
                        </a:rPr>
                        <a:t>La proportion de répondants qui parlent de leur vie amoureuse avec leurs collègues de travail </a:t>
                      </a:r>
                      <a:r>
                        <a:rPr lang="fr-CA" sz="800" b="1" u="sng" dirty="0">
                          <a:solidFill>
                            <a:schemeClr val="tx1"/>
                          </a:solidFill>
                          <a:cs typeface="Arial" panose="020B0604020202020204" pitchFamily="34" charset="0"/>
                        </a:rPr>
                        <a:t>au moins une fois par semaine</a:t>
                      </a:r>
                      <a:r>
                        <a:rPr lang="fr-CA" sz="800" b="1" dirty="0">
                          <a:solidFill>
                            <a:schemeClr val="tx1"/>
                          </a:solidFill>
                          <a:cs typeface="Arial" panose="020B0604020202020204" pitchFamily="34" charset="0"/>
                        </a:rPr>
                        <a:t> (21%) est significativement plus élevée chez :</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18-34 ans (39%) et les 35-54 ans (24%)</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francophones (27%)</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résidents du Québec (26%)</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ayant des enfants mineurs (32%)</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dont le revenu annuel est de 60 000 $ à 79 000 $ (26%) et de 80 000 $ à 99 000 $ (28%)</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étudiants (40%)</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bisexuelles (36%)</a:t>
                      </a:r>
                    </a:p>
                  </a:txBody>
                  <a:tcPr>
                    <a:lnL w="12700" cap="flat" cmpd="sng" algn="ctr">
                      <a:solidFill>
                        <a:srgbClr val="F5841F"/>
                      </a:solidFill>
                      <a:prstDash val="sysDot"/>
                      <a:round/>
                      <a:headEnd type="none" w="med" len="med"/>
                      <a:tailEnd type="none" w="med" len="med"/>
                    </a:lnL>
                    <a:lnR w="12700" cmpd="sng">
                      <a:noFill/>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solidFill>
                      <a:srgbClr val="F5841F">
                        <a:alpha val="15000"/>
                      </a:srgbClr>
                    </a:solidFill>
                  </a:tcPr>
                </a:tc>
                <a:tc>
                  <a:txBody>
                    <a:bodyPr/>
                    <a:lstStyle/>
                    <a:p>
                      <a:pPr>
                        <a:spcAft>
                          <a:spcPts val="600"/>
                        </a:spcAft>
                      </a:pPr>
                      <a:r>
                        <a:rPr lang="fr-CA" sz="800" b="1" dirty="0">
                          <a:solidFill>
                            <a:schemeClr val="tx1"/>
                          </a:solidFill>
                          <a:cs typeface="Arial" panose="020B0604020202020204" pitchFamily="34" charset="0"/>
                        </a:rPr>
                        <a:t>La proportion de répondants qui parlent de leur vie amoureuse avec leurs collègues de travail </a:t>
                      </a:r>
                      <a:r>
                        <a:rPr lang="fr-CA" sz="800" b="1" u="sng" dirty="0">
                          <a:solidFill>
                            <a:schemeClr val="tx1"/>
                          </a:solidFill>
                          <a:cs typeface="Arial" panose="020B0604020202020204" pitchFamily="34" charset="0"/>
                        </a:rPr>
                        <a:t>une fois par ou moins</a:t>
                      </a:r>
                      <a:r>
                        <a:rPr lang="fr-CA" sz="800" b="1" dirty="0">
                          <a:solidFill>
                            <a:schemeClr val="tx1"/>
                          </a:solidFill>
                          <a:cs typeface="Arial" panose="020B0604020202020204" pitchFamily="34" charset="0"/>
                        </a:rPr>
                        <a:t> (20%) est significativement plus élevée chez :</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hommes (23%)</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25-34 ans (28%) et les 35-44 ans (29%)</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allophones (26%)</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ayant des enfants mineurs (29%)</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dont le revenu annuel est de 100 000 $ et plus (24%)</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qui travaillent en bureau / ventes / service (29%) ainsi que les professionnels (31%)</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répondants dont la scolarité est de niveau universitaire (24%)</a:t>
                      </a:r>
                    </a:p>
                  </a:txBody>
                  <a:tcPr>
                    <a:lnL w="12700" cmpd="sng">
                      <a:noFill/>
                    </a:lnL>
                    <a:lnR w="12700" cap="flat" cmpd="sng" algn="ctr">
                      <a:solidFill>
                        <a:srgbClr val="F5841F"/>
                      </a:solidFill>
                      <a:prstDash val="sysDot"/>
                      <a:round/>
                      <a:headEnd type="none" w="med" len="med"/>
                      <a:tailEnd type="none" w="med" len="med"/>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1101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63F5E75-9E21-43FA-9E78-3960E007F63A}"/>
              </a:ext>
            </a:extLst>
          </p:cNvPr>
          <p:cNvSpPr>
            <a:spLocks noGrp="1"/>
          </p:cNvSpPr>
          <p:nvPr>
            <p:ph type="title"/>
            <p:custDataLst>
              <p:tags r:id="rId1"/>
            </p:custDataLst>
          </p:nvPr>
        </p:nvSpPr>
        <p:spPr/>
        <p:txBody>
          <a:bodyPr>
            <a:normAutofit/>
          </a:bodyPr>
          <a:lstStyle/>
          <a:p>
            <a:r>
              <a:rPr lang="fr-CA" sz="3200" dirty="0"/>
              <a:t>2. Perception et opinion quant à la diversité sexuelle dans le milieu de travail</a:t>
            </a:r>
            <a:endParaRPr lang="fr-CA" sz="2200" dirty="0"/>
          </a:p>
        </p:txBody>
      </p:sp>
      <p:pic>
        <p:nvPicPr>
          <p:cNvPr id="5" name="Picture 8">
            <a:extLst>
              <a:ext uri="{FF2B5EF4-FFF2-40B4-BE49-F238E27FC236}">
                <a16:creationId xmlns:a16="http://schemas.microsoft.com/office/drawing/2014/main" id="{44EF7B67-6625-4A3C-9DA3-E5DDDAEDE950}"/>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pic>
        <p:nvPicPr>
          <p:cNvPr id="6" name="Picture 2">
            <a:extLst>
              <a:ext uri="{FF2B5EF4-FFF2-40B4-BE49-F238E27FC236}">
                <a16:creationId xmlns:a16="http://schemas.microsoft.com/office/drawing/2014/main" id="{2E4FEC1C-5818-405C-BD50-1180167C1F35}"/>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81983" y="2088646"/>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72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Connaissance de personnes homosexuelles en milieu de travail</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a:xfrm>
            <a:off x="7011449" y="4767263"/>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853440"/>
            <a:ext cx="8652733" cy="720340"/>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Près de la moitié des Canadiens (46% vs 40% en 2012; hausse significative) connaissent des personnes </a:t>
            </a:r>
            <a:r>
              <a:rPr lang="fr-CA" sz="1000" u="sng" dirty="0">
                <a:cs typeface="Arial" pitchFamily="34" charset="0"/>
              </a:rPr>
              <a:t>homosexuelles</a:t>
            </a:r>
            <a:r>
              <a:rPr lang="fr-CA" sz="1000" dirty="0">
                <a:cs typeface="Arial" pitchFamily="34" charset="0"/>
              </a:rPr>
              <a:t> dans leur milieu de travail.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(58%) que chez les résidents du reste du Canada (43%).</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643836"/>
            <a:ext cx="8561503" cy="51148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CFE3. </a:t>
            </a:r>
            <a:r>
              <a:rPr lang="fr-CA" sz="1000" b="1" dirty="0"/>
              <a:t>Connaissez-vous des personnes homosexuelles dans votre milieu de travail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1248106010"/>
              </p:ext>
            </p:extLst>
          </p:nvPr>
        </p:nvGraphicFramePr>
        <p:xfrm>
          <a:off x="239596" y="2209111"/>
          <a:ext cx="4273681" cy="28883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 name="Espace réservé du contenu 11">
            <a:extLst>
              <a:ext uri="{FF2B5EF4-FFF2-40B4-BE49-F238E27FC236}">
                <a16:creationId xmlns:a16="http://schemas.microsoft.com/office/drawing/2014/main" id="{918EA147-BE52-45A0-8A5F-8E668AD77ED1}"/>
              </a:ext>
            </a:extLst>
          </p:cNvPr>
          <p:cNvGraphicFramePr>
            <a:graphicFrameLocks/>
          </p:cNvGraphicFramePr>
          <p:nvPr>
            <p:custDataLst>
              <p:tags r:id="rId6"/>
            </p:custDataLst>
            <p:extLst>
              <p:ext uri="{D42A27DB-BD31-4B8C-83A1-F6EECF244321}">
                <p14:modId xmlns:p14="http://schemas.microsoft.com/office/powerpoint/2010/main" val="1613045931"/>
              </p:ext>
            </p:extLst>
          </p:nvPr>
        </p:nvGraphicFramePr>
        <p:xfrm>
          <a:off x="4738736" y="2281221"/>
          <a:ext cx="4055802" cy="1002420"/>
        </p:xfrm>
        <a:graphic>
          <a:graphicData uri="http://schemas.openxmlformats.org/drawingml/2006/table">
            <a:tbl>
              <a:tblPr bandRow="1"/>
              <a:tblGrid>
                <a:gridCol w="831554">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gridCol w="460800">
                  <a:extLst>
                    <a:ext uri="{9D8B030D-6E8A-4147-A177-3AD203B41FA5}">
                      <a16:colId xmlns:a16="http://schemas.microsoft.com/office/drawing/2014/main" val="20002"/>
                    </a:ext>
                  </a:extLst>
                </a:gridCol>
                <a:gridCol w="460800">
                  <a:extLst>
                    <a:ext uri="{9D8B030D-6E8A-4147-A177-3AD203B41FA5}">
                      <a16:colId xmlns:a16="http://schemas.microsoft.com/office/drawing/2014/main" val="20003"/>
                    </a:ext>
                  </a:extLst>
                </a:gridCol>
                <a:gridCol w="460800">
                  <a:extLst>
                    <a:ext uri="{9D8B030D-6E8A-4147-A177-3AD203B41FA5}">
                      <a16:colId xmlns:a16="http://schemas.microsoft.com/office/drawing/2014/main" val="20004"/>
                    </a:ext>
                  </a:extLst>
                </a:gridCol>
                <a:gridCol w="460800">
                  <a:extLst>
                    <a:ext uri="{9D8B030D-6E8A-4147-A177-3AD203B41FA5}">
                      <a16:colId xmlns:a16="http://schemas.microsoft.com/office/drawing/2014/main" val="20005"/>
                    </a:ext>
                  </a:extLst>
                </a:gridCol>
                <a:gridCol w="460800">
                  <a:extLst>
                    <a:ext uri="{9D8B030D-6E8A-4147-A177-3AD203B41FA5}">
                      <a16:colId xmlns:a16="http://schemas.microsoft.com/office/drawing/2014/main" val="20006"/>
                    </a:ext>
                  </a:extLst>
                </a:gridCol>
                <a:gridCol w="459448">
                  <a:extLst>
                    <a:ext uri="{9D8B030D-6E8A-4147-A177-3AD203B41FA5}">
                      <a16:colId xmlns:a16="http://schemas.microsoft.com/office/drawing/2014/main" val="20007"/>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900" b="1" u="none" dirty="0">
                          <a:solidFill>
                            <a:schemeClr val="bg1"/>
                          </a:solidFill>
                          <a:latin typeface="+mn-lt"/>
                          <a:cs typeface="Arial" panose="020B0604020202020204" pitchFamily="34" charset="0"/>
                        </a:rPr>
                        <a:t>Base</a:t>
                      </a:r>
                      <a:r>
                        <a:rPr lang="fr-CA" sz="900" b="1" u="none" baseline="0" dirty="0">
                          <a:solidFill>
                            <a:schemeClr val="bg1"/>
                          </a:solidFill>
                          <a:latin typeface="+mn-lt"/>
                          <a:cs typeface="Arial" panose="020B0604020202020204" pitchFamily="34" charset="0"/>
                        </a:rPr>
                        <a:t> : </a:t>
                      </a:r>
                      <a:r>
                        <a:rPr lang="fr-FR" sz="900" b="1" i="0" dirty="0">
                          <a:solidFill>
                            <a:schemeClr val="bg1"/>
                          </a:solidFill>
                          <a:latin typeface="+mn-lt"/>
                          <a:cs typeface="Arial" panose="020B0604020202020204" pitchFamily="34" charset="0"/>
                        </a:rPr>
                        <a:t>Tous les répondants</a:t>
                      </a:r>
                      <a:endParaRPr lang="fr-CA" sz="9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Total </a:t>
                      </a:r>
                    </a:p>
                    <a:p>
                      <a:pPr algn="ctr"/>
                      <a:r>
                        <a:rPr lang="fr-CA" sz="9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err="1">
                          <a:solidFill>
                            <a:schemeClr val="bg1"/>
                          </a:solidFill>
                          <a:latin typeface="+mn-lt"/>
                          <a:cs typeface="Arial" panose="020B0604020202020204" pitchFamily="34" charset="0"/>
                        </a:rPr>
                        <a:t>Prov</a:t>
                      </a:r>
                      <a:r>
                        <a:rPr lang="fr-CA" sz="900" b="1" i="0" dirty="0">
                          <a:solidFill>
                            <a:schemeClr val="bg1"/>
                          </a:solidFill>
                          <a:latin typeface="+mn-lt"/>
                          <a:cs typeface="Arial" panose="020B0604020202020204" pitchFamily="34" charset="0"/>
                        </a:rPr>
                        <a:t>. </a:t>
                      </a:r>
                      <a:r>
                        <a:rPr lang="fr-CA" sz="900" b="1" i="0" dirty="0" err="1">
                          <a:solidFill>
                            <a:schemeClr val="bg1"/>
                          </a:solidFill>
                          <a:latin typeface="+mn-lt"/>
                          <a:cs typeface="Arial" panose="020B0604020202020204" pitchFamily="34" charset="0"/>
                        </a:rPr>
                        <a:t>Atl</a:t>
                      </a:r>
                      <a:endParaRPr lang="fr-CA" sz="9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9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9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9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9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p>
                      <a:pPr marL="72000" algn="l" fontAlgn="ctr"/>
                      <a:r>
                        <a:rPr lang="fr-CA" sz="900" b="1" i="0" u="none" strike="noStrike" dirty="0">
                          <a:solidFill>
                            <a:srgbClr val="000000"/>
                          </a:solidFill>
                          <a:effectLst/>
                          <a:latin typeface="+mn-lt"/>
                        </a:rPr>
                        <a:t>Oui</a:t>
                      </a:r>
                    </a:p>
                  </a:txBody>
                  <a:tcPr marL="108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dirty="0">
                          <a:solidFill>
                            <a:srgbClr val="000000"/>
                          </a:solidFill>
                          <a:effectLst/>
                          <a:latin typeface="Calibri" panose="020F050202020403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dirty="0">
                          <a:solidFill>
                            <a:srgbClr val="000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a:solidFill>
                            <a:srgbClr val="008000"/>
                          </a:solidFill>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a:solidFill>
                            <a:srgbClr val="FF0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a:solidFill>
                            <a:srgbClr val="000000"/>
                          </a:solidFill>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216000">
                <a:tc>
                  <a:txBody>
                    <a:bodyPr/>
                    <a:lstStyle/>
                    <a:p>
                      <a:pPr marL="72000" algn="l" fontAlgn="ctr"/>
                      <a:r>
                        <a:rPr lang="fr-CA" sz="900" b="0" i="0" u="none" strike="noStrike" dirty="0">
                          <a:solidFill>
                            <a:srgbClr val="000000"/>
                          </a:solidFill>
                          <a:effectLst/>
                          <a:latin typeface="Calibri" panose="020F0502020204030204" pitchFamily="34" charset="0"/>
                        </a:rPr>
                        <a:t>Non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a:solidFill>
                            <a:srgbClr val="000000"/>
                          </a:solidFill>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1" i="0" u="none" strike="noStrike">
                          <a:solidFill>
                            <a:srgbClr val="FF0000"/>
                          </a:solidFill>
                          <a:effectLst/>
                          <a:latin typeface="Calibri" panose="020F0502020204030204" pitchFamily="34" charset="0"/>
                        </a:rPr>
                        <a:t>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1" i="0" u="none" strike="noStrike">
                          <a:solidFill>
                            <a:srgbClr val="008000"/>
                          </a:solidFill>
                          <a:effectLst/>
                          <a:latin typeface="Calibri" panose="020F0502020204030204" pitchFamily="34"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a:solidFill>
                            <a:srgbClr val="000000"/>
                          </a:solidFill>
                          <a:effectLst/>
                          <a:latin typeface="Calibri" panose="020F0502020204030204" pitchFamily="34" charset="0"/>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bl>
          </a:graphicData>
        </a:graphic>
      </p:graphicFrame>
      <p:sp>
        <p:nvSpPr>
          <p:cNvPr id="15" name="ZoneTexte 14">
            <a:extLst>
              <a:ext uri="{FF2B5EF4-FFF2-40B4-BE49-F238E27FC236}">
                <a16:creationId xmlns:a16="http://schemas.microsoft.com/office/drawing/2014/main" id="{0734065B-671A-432E-9CD7-D107094D4185}"/>
              </a:ext>
            </a:extLst>
          </p:cNvPr>
          <p:cNvSpPr txBox="1"/>
          <p:nvPr>
            <p:custDataLst>
              <p:tags r:id="rId7"/>
            </p:custDataLst>
          </p:nvPr>
        </p:nvSpPr>
        <p:spPr>
          <a:xfrm>
            <a:off x="4738736" y="3383768"/>
            <a:ext cx="4055800" cy="1554272"/>
          </a:xfrm>
          <a:prstGeom prst="rect">
            <a:avLst/>
          </a:prstGeom>
          <a:noFill/>
          <a:ln w="9525">
            <a:solidFill>
              <a:srgbClr val="F5841F"/>
            </a:solidFill>
            <a:prstDash val="sysDot"/>
          </a:ln>
        </p:spPr>
        <p:txBody>
          <a:bodyPr wrap="square" rtlCol="0" anchor="ctr">
            <a:spAutoFit/>
          </a:bodyPr>
          <a:lstStyle/>
          <a:p>
            <a:pPr>
              <a:spcAft>
                <a:spcPts val="600"/>
              </a:spcAft>
            </a:pPr>
            <a:r>
              <a:rPr lang="fr-CA" sz="900" b="1" dirty="0">
                <a:cs typeface="Arial" panose="020B0604020202020204" pitchFamily="34" charset="0"/>
              </a:rPr>
              <a:t>La proportion de répondants qui connaissent des personnes homosexuelles dans leur milieu de travail (46%) est significativement plus élevée chez :</a:t>
            </a:r>
          </a:p>
          <a:p>
            <a:pPr marL="87313" indent="-87313">
              <a:buFont typeface="Arial" panose="020B0604020202020204" pitchFamily="34" charset="0"/>
              <a:buChar char="-"/>
            </a:pPr>
            <a:r>
              <a:rPr lang="fr-CA" sz="900">
                <a:cs typeface="Arial" panose="020B0604020202020204" pitchFamily="34" charset="0"/>
              </a:rPr>
              <a:t>Les 25-34 ans </a:t>
            </a:r>
            <a:r>
              <a:rPr lang="fr-CA" sz="900" dirty="0">
                <a:cs typeface="Arial" panose="020B0604020202020204" pitchFamily="34" charset="0"/>
              </a:rPr>
              <a:t>(52%)</a:t>
            </a:r>
          </a:p>
          <a:p>
            <a:pPr marL="87313" indent="-87313">
              <a:buFont typeface="Arial" panose="020B0604020202020204" pitchFamily="34" charset="0"/>
              <a:buChar char="-"/>
            </a:pPr>
            <a:r>
              <a:rPr lang="fr-CA" sz="900" dirty="0">
                <a:cs typeface="Arial" panose="020B0604020202020204" pitchFamily="34" charset="0"/>
              </a:rPr>
              <a:t>Les francophones (57%)</a:t>
            </a:r>
          </a:p>
          <a:p>
            <a:pPr marL="87313" indent="-87313">
              <a:buFont typeface="Arial" panose="020B0604020202020204" pitchFamily="34" charset="0"/>
              <a:buChar char="-"/>
            </a:pPr>
            <a:r>
              <a:rPr lang="fr-CA" sz="900" dirty="0">
                <a:cs typeface="Arial" panose="020B0604020202020204" pitchFamily="34" charset="0"/>
              </a:rPr>
              <a:t>Les résidents du Québec (58%)</a:t>
            </a:r>
          </a:p>
          <a:p>
            <a:pPr marL="87313" indent="-87313">
              <a:buFont typeface="Arial" panose="020B0604020202020204" pitchFamily="34" charset="0"/>
              <a:buChar char="-"/>
            </a:pPr>
            <a:r>
              <a:rPr lang="fr-CA" sz="900" dirty="0">
                <a:cs typeface="Arial" panose="020B0604020202020204" pitchFamily="34" charset="0"/>
              </a:rPr>
              <a:t>Les personnes dont le revenu annuel est de 100 000 $ et plus (63%)</a:t>
            </a:r>
          </a:p>
          <a:p>
            <a:pPr marL="87313" indent="-87313">
              <a:buFont typeface="Arial" panose="020B0604020202020204" pitchFamily="34" charset="0"/>
              <a:buChar char="-"/>
            </a:pPr>
            <a:r>
              <a:rPr lang="fr-CA" sz="900" dirty="0">
                <a:cs typeface="Arial" panose="020B0604020202020204" pitchFamily="34" charset="0"/>
              </a:rPr>
              <a:t>Les personnes qui travaillent en bureau / ventes / service (53%) ainsi que les professionnels (56%)</a:t>
            </a:r>
          </a:p>
          <a:p>
            <a:pPr marL="87313" indent="-87313">
              <a:buFont typeface="Arial" panose="020B0604020202020204" pitchFamily="34" charset="0"/>
              <a:buChar char="-"/>
            </a:pPr>
            <a:r>
              <a:rPr lang="fr-CA" sz="900" dirty="0">
                <a:cs typeface="Arial" panose="020B0604020202020204" pitchFamily="34" charset="0"/>
              </a:rPr>
              <a:t>Les répondants dont la scolarité est de niveau universitaire (54%)</a:t>
            </a:r>
          </a:p>
          <a:p>
            <a:pPr marL="87313" indent="-87313">
              <a:buFont typeface="Arial" panose="020B0604020202020204" pitchFamily="34" charset="0"/>
              <a:buChar char="-"/>
            </a:pPr>
            <a:r>
              <a:rPr lang="fr-CA" sz="900" dirty="0">
                <a:cs typeface="Arial" panose="020B0604020202020204" pitchFamily="34" charset="0"/>
              </a:rPr>
              <a:t>Les personnes homosexuelles (92%) et bisexuelles (69%)</a:t>
            </a:r>
          </a:p>
        </p:txBody>
      </p:sp>
      <p:sp>
        <p:nvSpPr>
          <p:cNvPr id="10" name="Organigramme : Procédé 9">
            <a:extLst>
              <a:ext uri="{FF2B5EF4-FFF2-40B4-BE49-F238E27FC236}">
                <a16:creationId xmlns:a16="http://schemas.microsoft.com/office/drawing/2014/main" id="{CF8CAC0F-5D34-4BEE-9CA2-160669D7E47C}"/>
              </a:ext>
            </a:extLst>
          </p:cNvPr>
          <p:cNvSpPr/>
          <p:nvPr>
            <p:custDataLst>
              <p:tags r:id="rId8"/>
            </p:custDataLst>
          </p:nvPr>
        </p:nvSpPr>
        <p:spPr>
          <a:xfrm>
            <a:off x="687897" y="2603974"/>
            <a:ext cx="1209049" cy="440803"/>
          </a:xfrm>
          <a:prstGeom prst="flowChartProcess">
            <a:avLst/>
          </a:prstGeom>
          <a:no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b="1" dirty="0">
                <a:solidFill>
                  <a:schemeClr val="tx1"/>
                </a:solidFill>
              </a:rPr>
              <a:t>Oui 2012</a:t>
            </a:r>
            <a:r>
              <a:rPr lang="fr-CA" sz="1100" b="1" dirty="0">
                <a:solidFill>
                  <a:schemeClr val="tx1"/>
                </a:solidFill>
              </a:rPr>
              <a:t> </a:t>
            </a:r>
            <a:r>
              <a:rPr lang="fr-CA" sz="800" dirty="0">
                <a:solidFill>
                  <a:schemeClr val="tx1"/>
                </a:solidFill>
              </a:rPr>
              <a:t>(n=1502)</a:t>
            </a:r>
            <a:r>
              <a:rPr lang="fr-CA" sz="900" dirty="0">
                <a:solidFill>
                  <a:schemeClr val="tx1"/>
                </a:solidFill>
              </a:rPr>
              <a:t> </a:t>
            </a:r>
            <a:r>
              <a:rPr lang="fr-CA" sz="1000" b="1" dirty="0">
                <a:solidFill>
                  <a:schemeClr val="tx1"/>
                </a:solidFill>
              </a:rPr>
              <a:t>:</a:t>
            </a:r>
          </a:p>
          <a:p>
            <a:pPr algn="ctr"/>
            <a:r>
              <a:rPr lang="fr-CA" sz="1000" b="1" dirty="0">
                <a:solidFill>
                  <a:schemeClr val="tx1"/>
                </a:solidFill>
              </a:rPr>
              <a:t>40%</a:t>
            </a:r>
          </a:p>
        </p:txBody>
      </p:sp>
      <p:sp>
        <p:nvSpPr>
          <p:cNvPr id="11" name="Flèche : haut 10">
            <a:extLst>
              <a:ext uri="{FF2B5EF4-FFF2-40B4-BE49-F238E27FC236}">
                <a16:creationId xmlns:a16="http://schemas.microsoft.com/office/drawing/2014/main" id="{C199B652-C017-4524-931E-92ABB998301B}"/>
              </a:ext>
            </a:extLst>
          </p:cNvPr>
          <p:cNvSpPr/>
          <p:nvPr>
            <p:custDataLst>
              <p:tags r:id="rId9"/>
            </p:custDataLst>
          </p:nvPr>
        </p:nvSpPr>
        <p:spPr>
          <a:xfrm>
            <a:off x="716695" y="3299294"/>
            <a:ext cx="108000" cy="108000"/>
          </a:xfrm>
          <a:prstGeom prst="up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1810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469886" cy="518400"/>
          </a:xfrm>
          <a:noFill/>
        </p:spPr>
        <p:txBody>
          <a:bodyPr>
            <a:normAutofit/>
          </a:bodyPr>
          <a:lstStyle/>
          <a:p>
            <a:r>
              <a:rPr lang="fr-CA" sz="1800" dirty="0"/>
              <a:t>Facilité perçue à afficher son homosexualité en milieu de travail</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2616" y="762078"/>
            <a:ext cx="8652733" cy="874777"/>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La facilité perçue à afficher son homosexualité en milieu de travail a plus que doublé en sept ans. Ainsi, les deux tiers des Canadiens (68% vs 31% en 2012; hausse significative) croient que de nos jours, il est facile (très facile + facile) pour une personne d’afficher ouvertement son </a:t>
            </a:r>
            <a:r>
              <a:rPr lang="fr-CA" sz="1000" u="sng" dirty="0">
                <a:cs typeface="Arial" pitchFamily="34" charset="0"/>
              </a:rPr>
              <a:t>homosexualité</a:t>
            </a:r>
            <a:r>
              <a:rPr lang="fr-CA" sz="1000" dirty="0">
                <a:cs typeface="Arial" pitchFamily="34" charset="0"/>
              </a:rPr>
              <a:t> en milieu de travail, 17% croyant que c’est </a:t>
            </a:r>
            <a:r>
              <a:rPr lang="fr-CA" sz="1000" u="sng" dirty="0">
                <a:cs typeface="Arial" pitchFamily="34" charset="0"/>
              </a:rPr>
              <a:t>très</a:t>
            </a:r>
            <a:r>
              <a:rPr lang="fr-CA" sz="1000" dirty="0">
                <a:cs typeface="Arial" pitchFamily="34" charset="0"/>
              </a:rPr>
              <a:t> facile.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(73%) que chez les résidents du reste du Canada (66%).</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643836"/>
            <a:ext cx="8561503" cy="51148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CFE4. </a:t>
            </a:r>
            <a:r>
              <a:rPr lang="fr-CA" sz="1000" b="1" dirty="0"/>
              <a:t>Diriez-vous que, de nos jours, il est facile pour une personne d'afficher ouvertement son homosexualité en milieu de travail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4183560159"/>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13"/>
          </a:graphicData>
        </a:graphic>
      </p:graphicFrame>
      <p:cxnSp>
        <p:nvCxnSpPr>
          <p:cNvPr id="10" name="Connecteur droit avec flèche 9">
            <a:extLst>
              <a:ext uri="{FF2B5EF4-FFF2-40B4-BE49-F238E27FC236}">
                <a16:creationId xmlns:a16="http://schemas.microsoft.com/office/drawing/2014/main" id="{5BF85AA8-7BFF-416B-BA1E-BF49414682DA}"/>
              </a:ext>
            </a:extLst>
          </p:cNvPr>
          <p:cNvCxnSpPr/>
          <p:nvPr>
            <p:custDataLst>
              <p:tags r:id="rId6"/>
            </p:custDataLst>
          </p:nvPr>
        </p:nvCxnSpPr>
        <p:spPr>
          <a:xfrm>
            <a:off x="388055" y="2836429"/>
            <a:ext cx="324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1" name="ZoneTexte 10">
            <a:extLst>
              <a:ext uri="{FF2B5EF4-FFF2-40B4-BE49-F238E27FC236}">
                <a16:creationId xmlns:a16="http://schemas.microsoft.com/office/drawing/2014/main" id="{2CF7DDD2-0345-4C4D-B689-784A199205D1}"/>
              </a:ext>
            </a:extLst>
          </p:cNvPr>
          <p:cNvSpPr txBox="1"/>
          <p:nvPr>
            <p:custDataLst>
              <p:tags r:id="rId7"/>
            </p:custDataLst>
          </p:nvPr>
        </p:nvSpPr>
        <p:spPr>
          <a:xfrm>
            <a:off x="1063055" y="2715439"/>
            <a:ext cx="1890000" cy="226591"/>
          </a:xfrm>
          <a:prstGeom prst="rect">
            <a:avLst/>
          </a:prstGeom>
          <a:solidFill>
            <a:schemeClr val="bg1"/>
          </a:solid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effectLst/>
                <a:uLnTx/>
                <a:uFillTx/>
                <a:cs typeface="Arial" panose="020B0604020202020204" pitchFamily="34" charset="0"/>
              </a:rPr>
              <a:t>Total Facile : </a:t>
            </a:r>
            <a:r>
              <a:rPr lang="fr-CA" sz="1000" b="1" kern="0" dirty="0">
                <a:cs typeface="Arial" panose="020B0604020202020204" pitchFamily="34" charset="0"/>
              </a:rPr>
              <a:t>68</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008000"/>
                </a:solidFill>
                <a:cs typeface="Arial" panose="020B0604020202020204" pitchFamily="34" charset="0"/>
              </a:rPr>
              <a:t>73</a:t>
            </a:r>
            <a:r>
              <a:rPr kumimoji="0" lang="fr-CA" sz="1000" b="1" i="0" u="none" strike="noStrike" kern="0" cap="none" spc="0" normalizeH="0" baseline="0" noProof="0" dirty="0">
                <a:ln>
                  <a:noFill/>
                </a:ln>
                <a:solidFill>
                  <a:srgbClr val="008000"/>
                </a:solidFill>
                <a:effectLst/>
                <a:uLnTx/>
                <a:uFillTx/>
                <a:cs typeface="Arial" panose="020B0604020202020204" pitchFamily="34" charset="0"/>
              </a:rPr>
              <a:t>%</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FF0000"/>
                </a:solidFill>
                <a:cs typeface="Arial" panose="020B0604020202020204" pitchFamily="34" charset="0"/>
              </a:rPr>
              <a:t>66</a:t>
            </a:r>
            <a:r>
              <a:rPr kumimoji="0" lang="fr-CA" sz="1000" b="1" i="0" u="none" strike="noStrike" kern="0" cap="none" spc="0" normalizeH="0" baseline="0" noProof="0" dirty="0">
                <a:ln>
                  <a:noFill/>
                </a:ln>
                <a:solidFill>
                  <a:srgbClr val="FF0000"/>
                </a:solidFill>
                <a:effectLst/>
                <a:uLnTx/>
                <a:uFillTx/>
                <a:cs typeface="Arial" panose="020B0604020202020204" pitchFamily="34" charset="0"/>
              </a:rPr>
              <a:t>%</a:t>
            </a:r>
          </a:p>
        </p:txBody>
      </p:sp>
      <p:cxnSp>
        <p:nvCxnSpPr>
          <p:cNvPr id="12" name="Connecteur droit avec flèche 11">
            <a:extLst>
              <a:ext uri="{FF2B5EF4-FFF2-40B4-BE49-F238E27FC236}">
                <a16:creationId xmlns:a16="http://schemas.microsoft.com/office/drawing/2014/main" id="{68D75DD7-D22F-4326-AACF-2BB76E51AE89}"/>
              </a:ext>
            </a:extLst>
          </p:cNvPr>
          <p:cNvCxnSpPr/>
          <p:nvPr>
            <p:custDataLst>
              <p:tags r:id="rId8"/>
            </p:custDataLst>
          </p:nvPr>
        </p:nvCxnSpPr>
        <p:spPr>
          <a:xfrm>
            <a:off x="3772580" y="3473993"/>
            <a:ext cx="324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3" name="ZoneTexte 12">
            <a:extLst>
              <a:ext uri="{FF2B5EF4-FFF2-40B4-BE49-F238E27FC236}">
                <a16:creationId xmlns:a16="http://schemas.microsoft.com/office/drawing/2014/main" id="{7E5D46D7-45D7-4053-B363-7B1E4F4CDCDD}"/>
              </a:ext>
            </a:extLst>
          </p:cNvPr>
          <p:cNvSpPr txBox="1"/>
          <p:nvPr>
            <p:custDataLst>
              <p:tags r:id="rId9"/>
            </p:custDataLst>
          </p:nvPr>
        </p:nvSpPr>
        <p:spPr>
          <a:xfrm>
            <a:off x="4357580" y="3353003"/>
            <a:ext cx="2070000" cy="226591"/>
          </a:xfrm>
          <a:prstGeom prst="rect">
            <a:avLst/>
          </a:prstGeom>
          <a:solidFill>
            <a:schemeClr val="bg1"/>
          </a:solidFill>
        </p:spPr>
        <p:txBody>
          <a:bodyPr wrap="square" lIns="36000" tIns="36000" rIns="36000" bIns="36000" rtlCol="0">
            <a:spAutoFit/>
          </a:bodyPr>
          <a:lstStyle/>
          <a:p>
            <a:pPr lvl="0" algn="ctr" defTabSz="914400"/>
            <a:r>
              <a:rPr kumimoji="0" lang="fr-CA" sz="1000" b="1" i="0" u="none" strike="noStrike" kern="0" cap="none" spc="0" normalizeH="0" baseline="0" noProof="0" dirty="0">
                <a:ln>
                  <a:noFill/>
                </a:ln>
                <a:effectLst/>
                <a:uLnTx/>
                <a:uFillTx/>
                <a:cs typeface="Arial" panose="020B0604020202020204" pitchFamily="34" charset="0"/>
              </a:rPr>
              <a:t>Total Difficile : </a:t>
            </a:r>
            <a:r>
              <a:rPr lang="fr-CA" sz="1000" b="1" kern="0" noProof="0" dirty="0">
                <a:cs typeface="Arial" panose="020B0604020202020204" pitchFamily="34" charset="0"/>
              </a:rPr>
              <a:t>27</a:t>
            </a:r>
            <a:r>
              <a:rPr lang="fr-CA" sz="1000" b="1" kern="0" dirty="0">
                <a:cs typeface="Arial" panose="020B0604020202020204" pitchFamily="34" charset="0"/>
              </a:rPr>
              <a:t>% / 24% / 28%</a:t>
            </a:r>
            <a:endParaRPr kumimoji="0" lang="fr-CA" sz="1000" b="1" i="0" u="none" strike="noStrike" kern="0" cap="none" spc="0" normalizeH="0" baseline="0" noProof="0" dirty="0">
              <a:ln>
                <a:noFill/>
              </a:ln>
              <a:effectLst/>
              <a:uLnTx/>
              <a:uFillTx/>
              <a:cs typeface="Arial" panose="020B0604020202020204" pitchFamily="34" charset="0"/>
            </a:endParaRPr>
          </a:p>
        </p:txBody>
      </p:sp>
      <p:sp>
        <p:nvSpPr>
          <p:cNvPr id="14" name="Flèche : haut 13">
            <a:extLst>
              <a:ext uri="{FF2B5EF4-FFF2-40B4-BE49-F238E27FC236}">
                <a16:creationId xmlns:a16="http://schemas.microsoft.com/office/drawing/2014/main" id="{DD060F80-FF08-4330-AAEF-EFB8F0AD2E82}"/>
              </a:ext>
            </a:extLst>
          </p:cNvPr>
          <p:cNvSpPr/>
          <p:nvPr>
            <p:custDataLst>
              <p:tags r:id="rId10"/>
            </p:custDataLst>
          </p:nvPr>
        </p:nvSpPr>
        <p:spPr>
          <a:xfrm>
            <a:off x="1954055" y="2620431"/>
            <a:ext cx="108000" cy="108000"/>
          </a:xfrm>
          <a:prstGeom prst="up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Organigramme : Procédé 14">
            <a:extLst>
              <a:ext uri="{FF2B5EF4-FFF2-40B4-BE49-F238E27FC236}">
                <a16:creationId xmlns:a16="http://schemas.microsoft.com/office/drawing/2014/main" id="{DBE9DBC9-B0AB-422D-8DFC-DDD9D47235E7}"/>
              </a:ext>
            </a:extLst>
          </p:cNvPr>
          <p:cNvSpPr/>
          <p:nvPr>
            <p:custDataLst>
              <p:tags r:id="rId11"/>
            </p:custDataLst>
          </p:nvPr>
        </p:nvSpPr>
        <p:spPr>
          <a:xfrm>
            <a:off x="3846989" y="2616027"/>
            <a:ext cx="2343958" cy="440803"/>
          </a:xfrm>
          <a:prstGeom prst="flowChartProcess">
            <a:avLst/>
          </a:prstGeom>
          <a:no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b="1" dirty="0">
                <a:solidFill>
                  <a:schemeClr val="tx1"/>
                </a:solidFill>
              </a:rPr>
              <a:t>Total Facile 2012</a:t>
            </a:r>
            <a:r>
              <a:rPr lang="fr-CA" sz="1100" b="1" dirty="0">
                <a:solidFill>
                  <a:schemeClr val="tx1"/>
                </a:solidFill>
              </a:rPr>
              <a:t> </a:t>
            </a:r>
            <a:r>
              <a:rPr lang="fr-CA" sz="800" dirty="0">
                <a:solidFill>
                  <a:schemeClr val="tx1"/>
                </a:solidFill>
              </a:rPr>
              <a:t>(n=1502)</a:t>
            </a:r>
            <a:r>
              <a:rPr lang="fr-CA" sz="900" dirty="0">
                <a:solidFill>
                  <a:schemeClr val="tx1"/>
                </a:solidFill>
              </a:rPr>
              <a:t> </a:t>
            </a:r>
            <a:r>
              <a:rPr lang="fr-CA" sz="1000" b="1" dirty="0">
                <a:solidFill>
                  <a:schemeClr val="tx1"/>
                </a:solidFill>
              </a:rPr>
              <a:t>: 31%</a:t>
            </a:r>
          </a:p>
          <a:p>
            <a:pPr algn="ctr"/>
            <a:r>
              <a:rPr lang="fr-CA" sz="1000" b="1" dirty="0">
                <a:solidFill>
                  <a:schemeClr val="tx1"/>
                </a:solidFill>
              </a:rPr>
              <a:t>Total Facile 2006</a:t>
            </a:r>
            <a:r>
              <a:rPr lang="fr-CA" sz="1100" b="1" dirty="0">
                <a:solidFill>
                  <a:schemeClr val="tx1"/>
                </a:solidFill>
              </a:rPr>
              <a:t> </a:t>
            </a:r>
            <a:r>
              <a:rPr lang="fr-CA" sz="800" dirty="0">
                <a:solidFill>
                  <a:schemeClr val="tx1"/>
                </a:solidFill>
              </a:rPr>
              <a:t>(n=1525)</a:t>
            </a:r>
            <a:r>
              <a:rPr lang="fr-CA" sz="900" dirty="0">
                <a:solidFill>
                  <a:schemeClr val="tx1"/>
                </a:solidFill>
              </a:rPr>
              <a:t> </a:t>
            </a:r>
            <a:r>
              <a:rPr lang="fr-CA" sz="1000" b="1" dirty="0">
                <a:solidFill>
                  <a:schemeClr val="tx1"/>
                </a:solidFill>
              </a:rPr>
              <a:t>: 31%</a:t>
            </a:r>
          </a:p>
        </p:txBody>
      </p:sp>
    </p:spTree>
    <p:extLst>
      <p:ext uri="{BB962C8B-B14F-4D97-AF65-F5344CB8AC3E}">
        <p14:creationId xmlns:p14="http://schemas.microsoft.com/office/powerpoint/2010/main" val="257136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2"/>
            </p:custDataLst>
          </p:nvPr>
        </p:nvSpPr>
        <p:spPr>
          <a:xfrm>
            <a:off x="239597" y="821715"/>
            <a:ext cx="8561503" cy="273844"/>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CFE4. </a:t>
            </a:r>
            <a:r>
              <a:rPr lang="fr-CA" sz="1000" b="1" dirty="0"/>
              <a:t>Diriez-vous que, de nos jours, il est facile pour une personne d'afficher ouvertement son homosexualité en milieu de travail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3"/>
            </p:custDataLst>
            <p:extLst>
              <p:ext uri="{D42A27DB-BD31-4B8C-83A1-F6EECF244321}">
                <p14:modId xmlns:p14="http://schemas.microsoft.com/office/powerpoint/2010/main" val="282607277"/>
              </p:ext>
            </p:extLst>
          </p:nvPr>
        </p:nvGraphicFramePr>
        <p:xfrm>
          <a:off x="239597" y="1162038"/>
          <a:ext cx="8561496" cy="2082420"/>
        </p:xfrm>
        <a:graphic>
          <a:graphicData uri="http://schemas.openxmlformats.org/drawingml/2006/table">
            <a:tbl>
              <a:tblPr bandRow="1"/>
              <a:tblGrid>
                <a:gridCol w="2088866">
                  <a:extLst>
                    <a:ext uri="{9D8B030D-6E8A-4147-A177-3AD203B41FA5}">
                      <a16:colId xmlns:a16="http://schemas.microsoft.com/office/drawing/2014/main" val="20000"/>
                    </a:ext>
                  </a:extLst>
                </a:gridCol>
                <a:gridCol w="647263">
                  <a:extLst>
                    <a:ext uri="{9D8B030D-6E8A-4147-A177-3AD203B41FA5}">
                      <a16:colId xmlns:a16="http://schemas.microsoft.com/office/drawing/2014/main" val="20001"/>
                    </a:ext>
                  </a:extLst>
                </a:gridCol>
                <a:gridCol w="647263">
                  <a:extLst>
                    <a:ext uri="{9D8B030D-6E8A-4147-A177-3AD203B41FA5}">
                      <a16:colId xmlns:a16="http://schemas.microsoft.com/office/drawing/2014/main" val="20002"/>
                    </a:ext>
                  </a:extLst>
                </a:gridCol>
                <a:gridCol w="647263">
                  <a:extLst>
                    <a:ext uri="{9D8B030D-6E8A-4147-A177-3AD203B41FA5}">
                      <a16:colId xmlns:a16="http://schemas.microsoft.com/office/drawing/2014/main" val="20003"/>
                    </a:ext>
                  </a:extLst>
                </a:gridCol>
                <a:gridCol w="647263">
                  <a:extLst>
                    <a:ext uri="{9D8B030D-6E8A-4147-A177-3AD203B41FA5}">
                      <a16:colId xmlns:a16="http://schemas.microsoft.com/office/drawing/2014/main" val="20004"/>
                    </a:ext>
                  </a:extLst>
                </a:gridCol>
                <a:gridCol w="647263">
                  <a:extLst>
                    <a:ext uri="{9D8B030D-6E8A-4147-A177-3AD203B41FA5}">
                      <a16:colId xmlns:a16="http://schemas.microsoft.com/office/drawing/2014/main" val="20005"/>
                    </a:ext>
                  </a:extLst>
                </a:gridCol>
                <a:gridCol w="647263">
                  <a:extLst>
                    <a:ext uri="{9D8B030D-6E8A-4147-A177-3AD203B41FA5}">
                      <a16:colId xmlns:a16="http://schemas.microsoft.com/office/drawing/2014/main" val="20006"/>
                    </a:ext>
                  </a:extLst>
                </a:gridCol>
                <a:gridCol w="647263">
                  <a:extLst>
                    <a:ext uri="{9D8B030D-6E8A-4147-A177-3AD203B41FA5}">
                      <a16:colId xmlns:a16="http://schemas.microsoft.com/office/drawing/2014/main" val="20007"/>
                    </a:ext>
                  </a:extLst>
                </a:gridCol>
                <a:gridCol w="647263">
                  <a:extLst>
                    <a:ext uri="{9D8B030D-6E8A-4147-A177-3AD203B41FA5}">
                      <a16:colId xmlns:a16="http://schemas.microsoft.com/office/drawing/2014/main" val="3892572341"/>
                    </a:ext>
                  </a:extLst>
                </a:gridCol>
                <a:gridCol w="647263">
                  <a:extLst>
                    <a:ext uri="{9D8B030D-6E8A-4147-A177-3AD203B41FA5}">
                      <a16:colId xmlns:a16="http://schemas.microsoft.com/office/drawing/2014/main" val="3520652510"/>
                    </a:ext>
                  </a:extLst>
                </a:gridCol>
                <a:gridCol w="647263">
                  <a:extLst>
                    <a:ext uri="{9D8B030D-6E8A-4147-A177-3AD203B41FA5}">
                      <a16:colId xmlns:a16="http://schemas.microsoft.com/office/drawing/2014/main" val="1581310337"/>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TOTAL FACILE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8000"/>
                          </a:solidFill>
                          <a:effectLst/>
                          <a:latin typeface="Calibri" panose="020F0502020204030204" pitchFamily="34" charset="0"/>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Très facile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dirty="0">
                          <a:solidFill>
                            <a:srgbClr val="008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Assez facile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TOTAL DIFFICILE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25%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6"/>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Assez difficile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Très difficile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Je préfère ne pas répondre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sp>
        <p:nvSpPr>
          <p:cNvPr id="9" name="Titre 1">
            <a:extLst>
              <a:ext uri="{FF2B5EF4-FFF2-40B4-BE49-F238E27FC236}">
                <a16:creationId xmlns:a16="http://schemas.microsoft.com/office/drawing/2014/main" id="{698B5DD8-C3F4-44E0-91B2-B8652FD83553}"/>
              </a:ext>
            </a:extLst>
          </p:cNvPr>
          <p:cNvSpPr txBox="1">
            <a:spLocks/>
          </p:cNvSpPr>
          <p:nvPr>
            <p:custDataLst>
              <p:tags r:id="rId4"/>
            </p:custDataLst>
          </p:nvPr>
        </p:nvSpPr>
        <p:spPr>
          <a:xfrm>
            <a:off x="239597" y="70836"/>
            <a:ext cx="7469886" cy="518400"/>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sz="1800" dirty="0"/>
              <a:t>Facilité perçue à afficher son homosexualité en milieu de travail </a:t>
            </a:r>
            <a:r>
              <a:rPr lang="fr-CA" sz="1400" dirty="0"/>
              <a:t>(suite)</a:t>
            </a:r>
          </a:p>
        </p:txBody>
      </p:sp>
      <p:sp>
        <p:nvSpPr>
          <p:cNvPr id="10" name="ZoneTexte 9">
            <a:extLst>
              <a:ext uri="{FF2B5EF4-FFF2-40B4-BE49-F238E27FC236}">
                <a16:creationId xmlns:a16="http://schemas.microsoft.com/office/drawing/2014/main" id="{88E2E7A8-024C-4E91-9E6C-55690FFA29F1}"/>
              </a:ext>
            </a:extLst>
          </p:cNvPr>
          <p:cNvSpPr txBox="1"/>
          <p:nvPr>
            <p:custDataLst>
              <p:tags r:id="rId5"/>
            </p:custDataLst>
          </p:nvPr>
        </p:nvSpPr>
        <p:spPr>
          <a:xfrm>
            <a:off x="239598" y="3402436"/>
            <a:ext cx="8561502" cy="1415772"/>
          </a:xfrm>
          <a:prstGeom prst="rect">
            <a:avLst/>
          </a:prstGeom>
          <a:noFill/>
          <a:ln w="9525">
            <a:solidFill>
              <a:srgbClr val="F5841F"/>
            </a:solidFill>
            <a:prstDash val="sysDot"/>
          </a:ln>
        </p:spPr>
        <p:txBody>
          <a:bodyPr wrap="square" rtlCol="0" anchor="ctr">
            <a:spAutoFit/>
          </a:bodyPr>
          <a:lstStyle/>
          <a:p>
            <a:pPr>
              <a:spcAft>
                <a:spcPts val="600"/>
              </a:spcAft>
            </a:pPr>
            <a:r>
              <a:rPr lang="fr-CA" sz="900" b="1" dirty="0">
                <a:cs typeface="Arial" panose="020B0604020202020204" pitchFamily="34" charset="0"/>
              </a:rPr>
              <a:t>La proportion de répondants qui affirment qu’il est </a:t>
            </a:r>
            <a:r>
              <a:rPr lang="fr-CA" sz="900" b="1" u="sng" dirty="0">
                <a:cs typeface="Arial" panose="020B0604020202020204" pitchFamily="34" charset="0"/>
              </a:rPr>
              <a:t>facile</a:t>
            </a:r>
            <a:r>
              <a:rPr lang="fr-CA" sz="900" b="1" dirty="0">
                <a:cs typeface="Arial" panose="020B0604020202020204" pitchFamily="34" charset="0"/>
              </a:rPr>
              <a:t> (68%) pour une personne d’afficher ouvertement son homosexualité en milieu de travail est significativement plus élevée chez :</a:t>
            </a:r>
          </a:p>
          <a:p>
            <a:pPr marL="87313" indent="-87313">
              <a:buFont typeface="Arial" panose="020B0604020202020204" pitchFamily="34" charset="0"/>
              <a:buChar char="-"/>
            </a:pPr>
            <a:r>
              <a:rPr lang="fr-CA" sz="900" dirty="0">
                <a:cs typeface="Arial" panose="020B0604020202020204" pitchFamily="34" charset="0"/>
              </a:rPr>
              <a:t>Les 35-44 ans (73%)</a:t>
            </a:r>
          </a:p>
          <a:p>
            <a:pPr marL="87313" indent="-87313">
              <a:buFont typeface="Arial" panose="020B0604020202020204" pitchFamily="34" charset="0"/>
              <a:buChar char="-"/>
            </a:pPr>
            <a:r>
              <a:rPr lang="fr-CA" sz="900" dirty="0">
                <a:cs typeface="Arial" panose="020B0604020202020204" pitchFamily="34" charset="0"/>
              </a:rPr>
              <a:t>Les francophones (76%)</a:t>
            </a:r>
          </a:p>
          <a:p>
            <a:pPr marL="87313" indent="-87313">
              <a:buFont typeface="Arial" panose="020B0604020202020204" pitchFamily="34" charset="0"/>
              <a:buChar char="-"/>
            </a:pPr>
            <a:r>
              <a:rPr lang="fr-CA" sz="900" dirty="0">
                <a:cs typeface="Arial" panose="020B0604020202020204" pitchFamily="34" charset="0"/>
              </a:rPr>
              <a:t>Les résidents des provinces de l’Atlantique (79%) ainsi que les résidents du Québec (73%)</a:t>
            </a:r>
          </a:p>
          <a:p>
            <a:pPr marL="87313" indent="-87313">
              <a:buFont typeface="Arial" panose="020B0604020202020204" pitchFamily="34" charset="0"/>
              <a:buChar char="-"/>
            </a:pPr>
            <a:r>
              <a:rPr lang="fr-CA" sz="900" dirty="0">
                <a:cs typeface="Arial" panose="020B0604020202020204" pitchFamily="34" charset="0"/>
              </a:rPr>
              <a:t>Les personnes ayant des enfants mineurs (73%)</a:t>
            </a:r>
          </a:p>
          <a:p>
            <a:pPr marL="87313" indent="-87313">
              <a:buFont typeface="Arial" panose="020B0604020202020204" pitchFamily="34" charset="0"/>
              <a:buChar char="-"/>
            </a:pPr>
            <a:r>
              <a:rPr lang="fr-CA" sz="900" dirty="0">
                <a:cs typeface="Arial" panose="020B0604020202020204" pitchFamily="34" charset="0"/>
              </a:rPr>
              <a:t>Les personnes dont le revenu annuel est de 60 000 $ à 79 000 $ (74%) et de 100 000 $ et plus (76%)</a:t>
            </a:r>
          </a:p>
          <a:p>
            <a:pPr marL="87313" indent="-87313">
              <a:buFont typeface="Arial" panose="020B0604020202020204" pitchFamily="34" charset="0"/>
              <a:buChar char="-"/>
            </a:pPr>
            <a:r>
              <a:rPr lang="fr-CA" sz="900" dirty="0">
                <a:cs typeface="Arial" panose="020B0604020202020204" pitchFamily="34" charset="0"/>
              </a:rPr>
              <a:t>Les personnes qui travaillent en bureau / ventes / service (76%)</a:t>
            </a:r>
          </a:p>
          <a:p>
            <a:pPr marL="87313" indent="-87313">
              <a:buFont typeface="Arial" panose="020B0604020202020204" pitchFamily="34" charset="0"/>
              <a:buChar char="-"/>
            </a:pPr>
            <a:r>
              <a:rPr lang="fr-CA" sz="900" dirty="0">
                <a:cs typeface="Arial" panose="020B0604020202020204" pitchFamily="34" charset="0"/>
              </a:rPr>
              <a:t>Ceux qui connaissent des personnes homosexuelles dans leur milieu de travail (75%)</a:t>
            </a:r>
          </a:p>
        </p:txBody>
      </p:sp>
    </p:spTree>
    <p:extLst>
      <p:ext uri="{BB962C8B-B14F-4D97-AF65-F5344CB8AC3E}">
        <p14:creationId xmlns:p14="http://schemas.microsoft.com/office/powerpoint/2010/main" val="34029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2"/>
            </p:custDataLst>
          </p:nvPr>
        </p:nvSpPr>
        <p:spPr>
          <a:xfrm>
            <a:off x="239596" y="795968"/>
            <a:ext cx="8652733" cy="789610"/>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On observe une amélioration de l’impact perçu de l’orientation homosexuelle sur la carrière professionnelle depuis 2006. En effet, la moitié des Canadiens (50% vs 60% en 2006; baisse significative) sont en accord (entièrement + plutôt) avec l’affirmation selon laquelle « Révéler son homosexualité au travail peut être nuisible pour une carrière professionnelle », 8% étant </a:t>
            </a:r>
            <a:r>
              <a:rPr lang="fr-CA" sz="1000" u="sng" dirty="0">
                <a:cs typeface="Arial" pitchFamily="34" charset="0"/>
              </a:rPr>
              <a:t>entièrement</a:t>
            </a:r>
            <a:r>
              <a:rPr lang="fr-CA" sz="1000" dirty="0">
                <a:cs typeface="Arial" pitchFamily="34" charset="0"/>
              </a:rPr>
              <a:t> d’accord.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résidents du reste du Canada (53%) que chez les Québécois (39%).</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3"/>
            </p:custDataLst>
          </p:nvPr>
        </p:nvSpPr>
        <p:spPr>
          <a:xfrm>
            <a:off x="239597" y="1643836"/>
            <a:ext cx="8561503" cy="51148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CFE5. </a:t>
            </a:r>
            <a:r>
              <a:rPr lang="fr-CA" sz="1000" b="1" dirty="0"/>
              <a:t>Êtes-vous en accord avec l'affirmation suivante : « Révéler son homosexualité au travail peut être nuisible pour une carrière professionnelle »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4"/>
            </p:custDataLst>
            <p:extLst>
              <p:ext uri="{D42A27DB-BD31-4B8C-83A1-F6EECF244321}">
                <p14:modId xmlns:p14="http://schemas.microsoft.com/office/powerpoint/2010/main" val="4256911649"/>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13"/>
          </a:graphicData>
        </a:graphic>
      </p:graphicFrame>
      <p:cxnSp>
        <p:nvCxnSpPr>
          <p:cNvPr id="10" name="Connecteur droit avec flèche 9">
            <a:extLst>
              <a:ext uri="{FF2B5EF4-FFF2-40B4-BE49-F238E27FC236}">
                <a16:creationId xmlns:a16="http://schemas.microsoft.com/office/drawing/2014/main" id="{5BF85AA8-7BFF-416B-BA1E-BF49414682DA}"/>
              </a:ext>
            </a:extLst>
          </p:cNvPr>
          <p:cNvCxnSpPr/>
          <p:nvPr>
            <p:custDataLst>
              <p:tags r:id="rId5"/>
            </p:custDataLst>
          </p:nvPr>
        </p:nvCxnSpPr>
        <p:spPr>
          <a:xfrm>
            <a:off x="388055" y="2920319"/>
            <a:ext cx="324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1" name="ZoneTexte 10">
            <a:extLst>
              <a:ext uri="{FF2B5EF4-FFF2-40B4-BE49-F238E27FC236}">
                <a16:creationId xmlns:a16="http://schemas.microsoft.com/office/drawing/2014/main" id="{2CF7DDD2-0345-4C4D-B689-784A199205D1}"/>
              </a:ext>
            </a:extLst>
          </p:cNvPr>
          <p:cNvSpPr txBox="1"/>
          <p:nvPr>
            <p:custDataLst>
              <p:tags r:id="rId6"/>
            </p:custDataLst>
          </p:nvPr>
        </p:nvSpPr>
        <p:spPr>
          <a:xfrm>
            <a:off x="1063055" y="2799329"/>
            <a:ext cx="1890000" cy="226591"/>
          </a:xfrm>
          <a:prstGeom prst="rect">
            <a:avLst/>
          </a:prstGeom>
          <a:solidFill>
            <a:schemeClr val="bg1"/>
          </a:solid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effectLst/>
                <a:uLnTx/>
                <a:uFillTx/>
                <a:cs typeface="Arial" panose="020B0604020202020204" pitchFamily="34" charset="0"/>
              </a:rPr>
              <a:t>Total Accord : </a:t>
            </a:r>
            <a:r>
              <a:rPr lang="fr-CA" sz="1000" b="1" kern="0" dirty="0">
                <a:cs typeface="Arial" panose="020B0604020202020204" pitchFamily="34" charset="0"/>
              </a:rPr>
              <a:t>50</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FF0000"/>
                </a:solidFill>
                <a:cs typeface="Arial" panose="020B0604020202020204" pitchFamily="34" charset="0"/>
              </a:rPr>
              <a:t>39</a:t>
            </a:r>
            <a:r>
              <a:rPr kumimoji="0" lang="fr-CA" sz="1000" b="1" i="0" u="none" strike="noStrike" kern="0" cap="none" spc="0" normalizeH="0" baseline="0" noProof="0" dirty="0">
                <a:ln>
                  <a:noFill/>
                </a:ln>
                <a:solidFill>
                  <a:srgbClr val="FF0000"/>
                </a:solidFill>
                <a:effectLst/>
                <a:uLnTx/>
                <a:uFillTx/>
                <a:cs typeface="Arial" panose="020B0604020202020204" pitchFamily="34" charset="0"/>
              </a:rPr>
              <a:t>%</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008000"/>
                </a:solidFill>
                <a:cs typeface="Arial" panose="020B0604020202020204" pitchFamily="34" charset="0"/>
              </a:rPr>
              <a:t>53</a:t>
            </a:r>
            <a:r>
              <a:rPr kumimoji="0" lang="fr-CA" sz="1000" b="1" i="0" u="none" strike="noStrike" kern="0" cap="none" spc="0" normalizeH="0" baseline="0" noProof="0" dirty="0">
                <a:ln>
                  <a:noFill/>
                </a:ln>
                <a:solidFill>
                  <a:srgbClr val="008000"/>
                </a:solidFill>
                <a:effectLst/>
                <a:uLnTx/>
                <a:uFillTx/>
                <a:cs typeface="Arial" panose="020B0604020202020204" pitchFamily="34" charset="0"/>
              </a:rPr>
              <a:t>%</a:t>
            </a:r>
          </a:p>
        </p:txBody>
      </p:sp>
      <p:cxnSp>
        <p:nvCxnSpPr>
          <p:cNvPr id="12" name="Connecteur droit avec flèche 11">
            <a:extLst>
              <a:ext uri="{FF2B5EF4-FFF2-40B4-BE49-F238E27FC236}">
                <a16:creationId xmlns:a16="http://schemas.microsoft.com/office/drawing/2014/main" id="{68D75DD7-D22F-4326-AACF-2BB76E51AE89}"/>
              </a:ext>
            </a:extLst>
          </p:cNvPr>
          <p:cNvCxnSpPr/>
          <p:nvPr>
            <p:custDataLst>
              <p:tags r:id="rId7"/>
            </p:custDataLst>
          </p:nvPr>
        </p:nvCxnSpPr>
        <p:spPr>
          <a:xfrm>
            <a:off x="3772580" y="3272657"/>
            <a:ext cx="324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3" name="ZoneTexte 12">
            <a:extLst>
              <a:ext uri="{FF2B5EF4-FFF2-40B4-BE49-F238E27FC236}">
                <a16:creationId xmlns:a16="http://schemas.microsoft.com/office/drawing/2014/main" id="{7E5D46D7-45D7-4053-B363-7B1E4F4CDCDD}"/>
              </a:ext>
            </a:extLst>
          </p:cNvPr>
          <p:cNvSpPr txBox="1"/>
          <p:nvPr>
            <p:custDataLst>
              <p:tags r:id="rId8"/>
            </p:custDataLst>
          </p:nvPr>
        </p:nvSpPr>
        <p:spPr>
          <a:xfrm>
            <a:off x="4357580" y="3151667"/>
            <a:ext cx="2070000" cy="226591"/>
          </a:xfrm>
          <a:prstGeom prst="rect">
            <a:avLst/>
          </a:prstGeom>
          <a:solidFill>
            <a:schemeClr val="bg1"/>
          </a:solidFill>
        </p:spPr>
        <p:txBody>
          <a:bodyPr wrap="square" lIns="36000" tIns="36000" rIns="36000" bIns="36000" rtlCol="0">
            <a:spAutoFit/>
          </a:bodyPr>
          <a:lstStyle/>
          <a:p>
            <a:pPr lvl="0" algn="ctr" defTabSz="914400"/>
            <a:r>
              <a:rPr kumimoji="0" lang="fr-CA" sz="1000" b="1" i="0" u="none" strike="noStrike" kern="0" cap="none" spc="0" normalizeH="0" baseline="0" noProof="0" dirty="0">
                <a:ln>
                  <a:noFill/>
                </a:ln>
                <a:effectLst/>
                <a:uLnTx/>
                <a:uFillTx/>
                <a:cs typeface="Arial" panose="020B0604020202020204" pitchFamily="34" charset="0"/>
              </a:rPr>
              <a:t>Total Désaccord : </a:t>
            </a:r>
            <a:r>
              <a:rPr lang="fr-CA" sz="1000" b="1" kern="0" noProof="0" dirty="0">
                <a:cs typeface="Arial" panose="020B0604020202020204" pitchFamily="34" charset="0"/>
              </a:rPr>
              <a:t>44</a:t>
            </a:r>
            <a:r>
              <a:rPr lang="fr-CA" sz="1000" b="1" kern="0" dirty="0">
                <a:cs typeface="Arial" panose="020B0604020202020204" pitchFamily="34" charset="0"/>
              </a:rPr>
              <a:t>% / </a:t>
            </a:r>
            <a:r>
              <a:rPr lang="fr-CA" sz="1000" b="1" kern="0" dirty="0">
                <a:solidFill>
                  <a:srgbClr val="008000"/>
                </a:solidFill>
                <a:cs typeface="Arial" panose="020B0604020202020204" pitchFamily="34" charset="0"/>
              </a:rPr>
              <a:t>56%</a:t>
            </a:r>
            <a:r>
              <a:rPr lang="fr-CA" sz="1000" b="1" kern="0" dirty="0">
                <a:cs typeface="Arial" panose="020B0604020202020204" pitchFamily="34" charset="0"/>
              </a:rPr>
              <a:t> / </a:t>
            </a:r>
            <a:r>
              <a:rPr lang="fr-CA" sz="1000" b="1" kern="0" dirty="0">
                <a:solidFill>
                  <a:srgbClr val="FF0000"/>
                </a:solidFill>
                <a:cs typeface="Arial" panose="020B0604020202020204" pitchFamily="34" charset="0"/>
              </a:rPr>
              <a:t>40%</a:t>
            </a:r>
            <a:endParaRPr kumimoji="0" lang="fr-CA" sz="1000" b="1" i="0" u="none" strike="noStrike" kern="0" cap="none" spc="0" normalizeH="0" baseline="0" noProof="0" dirty="0">
              <a:ln>
                <a:noFill/>
              </a:ln>
              <a:solidFill>
                <a:srgbClr val="FF0000"/>
              </a:solidFill>
              <a:effectLst/>
              <a:uLnTx/>
              <a:uFillTx/>
              <a:cs typeface="Arial" panose="020B0604020202020204" pitchFamily="34" charset="0"/>
            </a:endParaRPr>
          </a:p>
        </p:txBody>
      </p:sp>
      <p:sp>
        <p:nvSpPr>
          <p:cNvPr id="16" name="Titre 1">
            <a:extLst>
              <a:ext uri="{FF2B5EF4-FFF2-40B4-BE49-F238E27FC236}">
                <a16:creationId xmlns:a16="http://schemas.microsoft.com/office/drawing/2014/main" id="{B4C8C634-8966-43FD-AE37-6A01E0CA6C82}"/>
              </a:ext>
            </a:extLst>
          </p:cNvPr>
          <p:cNvSpPr>
            <a:spLocks noGrp="1"/>
          </p:cNvSpPr>
          <p:nvPr>
            <p:ph type="title"/>
            <p:custDataLst>
              <p:tags r:id="rId9"/>
            </p:custDataLst>
          </p:nvPr>
        </p:nvSpPr>
        <p:spPr>
          <a:xfrm>
            <a:off x="239597" y="70836"/>
            <a:ext cx="7469886" cy="518400"/>
          </a:xfrm>
          <a:noFill/>
        </p:spPr>
        <p:txBody>
          <a:bodyPr>
            <a:normAutofit/>
          </a:bodyPr>
          <a:lstStyle/>
          <a:p>
            <a:r>
              <a:rPr lang="fr-CA" sz="1800" dirty="0"/>
              <a:t>Impact de l’orientation homosexuelle sur la carrière professionnelle</a:t>
            </a:r>
          </a:p>
        </p:txBody>
      </p:sp>
      <p:sp>
        <p:nvSpPr>
          <p:cNvPr id="14" name="Organigramme : Procédé 13">
            <a:extLst>
              <a:ext uri="{FF2B5EF4-FFF2-40B4-BE49-F238E27FC236}">
                <a16:creationId xmlns:a16="http://schemas.microsoft.com/office/drawing/2014/main" id="{CFC284A4-CCA5-4691-97ED-D04FBA607ED7}"/>
              </a:ext>
            </a:extLst>
          </p:cNvPr>
          <p:cNvSpPr/>
          <p:nvPr>
            <p:custDataLst>
              <p:tags r:id="rId10"/>
            </p:custDataLst>
          </p:nvPr>
        </p:nvSpPr>
        <p:spPr>
          <a:xfrm>
            <a:off x="3846989" y="2767029"/>
            <a:ext cx="2343958" cy="298897"/>
          </a:xfrm>
          <a:prstGeom prst="flowChartProcess">
            <a:avLst/>
          </a:prstGeom>
          <a:no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b="1" dirty="0">
                <a:solidFill>
                  <a:schemeClr val="tx1"/>
                </a:solidFill>
              </a:rPr>
              <a:t>Total Accord 2006</a:t>
            </a:r>
            <a:r>
              <a:rPr lang="fr-CA" sz="1100" b="1" dirty="0">
                <a:solidFill>
                  <a:schemeClr val="tx1"/>
                </a:solidFill>
              </a:rPr>
              <a:t> </a:t>
            </a:r>
            <a:r>
              <a:rPr lang="fr-CA" sz="800" dirty="0">
                <a:solidFill>
                  <a:schemeClr val="tx1"/>
                </a:solidFill>
              </a:rPr>
              <a:t>(n=1525)</a:t>
            </a:r>
            <a:r>
              <a:rPr lang="fr-CA" sz="900" dirty="0">
                <a:solidFill>
                  <a:schemeClr val="tx1"/>
                </a:solidFill>
              </a:rPr>
              <a:t> </a:t>
            </a:r>
            <a:r>
              <a:rPr lang="fr-CA" sz="1000" b="1" dirty="0">
                <a:solidFill>
                  <a:schemeClr val="tx1"/>
                </a:solidFill>
              </a:rPr>
              <a:t>: 60%</a:t>
            </a:r>
          </a:p>
        </p:txBody>
      </p:sp>
      <p:sp>
        <p:nvSpPr>
          <p:cNvPr id="15" name="Flèche : haut 14">
            <a:extLst>
              <a:ext uri="{FF2B5EF4-FFF2-40B4-BE49-F238E27FC236}">
                <a16:creationId xmlns:a16="http://schemas.microsoft.com/office/drawing/2014/main" id="{6432B52C-8082-4EB6-9586-1B98A1135980}"/>
              </a:ext>
            </a:extLst>
          </p:cNvPr>
          <p:cNvSpPr/>
          <p:nvPr>
            <p:custDataLst>
              <p:tags r:id="rId11"/>
            </p:custDataLst>
          </p:nvPr>
        </p:nvSpPr>
        <p:spPr>
          <a:xfrm rot="10800000">
            <a:off x="1991303" y="2707987"/>
            <a:ext cx="108000" cy="10800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rgbClr val="FF0000"/>
              </a:solidFill>
            </a:endParaRPr>
          </a:p>
        </p:txBody>
      </p:sp>
    </p:spTree>
    <p:extLst>
      <p:ext uri="{BB962C8B-B14F-4D97-AF65-F5344CB8AC3E}">
        <p14:creationId xmlns:p14="http://schemas.microsoft.com/office/powerpoint/2010/main" val="34735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2"/>
            </p:custDataLst>
          </p:nvPr>
        </p:nvSpPr>
        <p:spPr>
          <a:xfrm>
            <a:off x="239597" y="913994"/>
            <a:ext cx="8561503" cy="273844"/>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CFE5. </a:t>
            </a:r>
            <a:r>
              <a:rPr lang="fr-CA" sz="1000" b="1" dirty="0"/>
              <a:t>Êtes-vous en accord avec l'affirmation suivante : « Révéler son homosexualité au travail peut être nuisible pour une carrière professionnelle »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3"/>
            </p:custDataLst>
            <p:extLst>
              <p:ext uri="{D42A27DB-BD31-4B8C-83A1-F6EECF244321}">
                <p14:modId xmlns:p14="http://schemas.microsoft.com/office/powerpoint/2010/main" val="3405695669"/>
              </p:ext>
            </p:extLst>
          </p:nvPr>
        </p:nvGraphicFramePr>
        <p:xfrm>
          <a:off x="239597" y="1296262"/>
          <a:ext cx="8561496" cy="2082420"/>
        </p:xfrm>
        <a:graphic>
          <a:graphicData uri="http://schemas.openxmlformats.org/drawingml/2006/table">
            <a:tbl>
              <a:tblPr bandRow="1"/>
              <a:tblGrid>
                <a:gridCol w="2088866">
                  <a:extLst>
                    <a:ext uri="{9D8B030D-6E8A-4147-A177-3AD203B41FA5}">
                      <a16:colId xmlns:a16="http://schemas.microsoft.com/office/drawing/2014/main" val="20000"/>
                    </a:ext>
                  </a:extLst>
                </a:gridCol>
                <a:gridCol w="647263">
                  <a:extLst>
                    <a:ext uri="{9D8B030D-6E8A-4147-A177-3AD203B41FA5}">
                      <a16:colId xmlns:a16="http://schemas.microsoft.com/office/drawing/2014/main" val="20001"/>
                    </a:ext>
                  </a:extLst>
                </a:gridCol>
                <a:gridCol w="647263">
                  <a:extLst>
                    <a:ext uri="{9D8B030D-6E8A-4147-A177-3AD203B41FA5}">
                      <a16:colId xmlns:a16="http://schemas.microsoft.com/office/drawing/2014/main" val="20002"/>
                    </a:ext>
                  </a:extLst>
                </a:gridCol>
                <a:gridCol w="647263">
                  <a:extLst>
                    <a:ext uri="{9D8B030D-6E8A-4147-A177-3AD203B41FA5}">
                      <a16:colId xmlns:a16="http://schemas.microsoft.com/office/drawing/2014/main" val="20003"/>
                    </a:ext>
                  </a:extLst>
                </a:gridCol>
                <a:gridCol w="647263">
                  <a:extLst>
                    <a:ext uri="{9D8B030D-6E8A-4147-A177-3AD203B41FA5}">
                      <a16:colId xmlns:a16="http://schemas.microsoft.com/office/drawing/2014/main" val="20004"/>
                    </a:ext>
                  </a:extLst>
                </a:gridCol>
                <a:gridCol w="647263">
                  <a:extLst>
                    <a:ext uri="{9D8B030D-6E8A-4147-A177-3AD203B41FA5}">
                      <a16:colId xmlns:a16="http://schemas.microsoft.com/office/drawing/2014/main" val="20005"/>
                    </a:ext>
                  </a:extLst>
                </a:gridCol>
                <a:gridCol w="647263">
                  <a:extLst>
                    <a:ext uri="{9D8B030D-6E8A-4147-A177-3AD203B41FA5}">
                      <a16:colId xmlns:a16="http://schemas.microsoft.com/office/drawing/2014/main" val="20006"/>
                    </a:ext>
                  </a:extLst>
                </a:gridCol>
                <a:gridCol w="647263">
                  <a:extLst>
                    <a:ext uri="{9D8B030D-6E8A-4147-A177-3AD203B41FA5}">
                      <a16:colId xmlns:a16="http://schemas.microsoft.com/office/drawing/2014/main" val="20007"/>
                    </a:ext>
                  </a:extLst>
                </a:gridCol>
                <a:gridCol w="647263">
                  <a:extLst>
                    <a:ext uri="{9D8B030D-6E8A-4147-A177-3AD203B41FA5}">
                      <a16:colId xmlns:a16="http://schemas.microsoft.com/office/drawing/2014/main" val="1047681467"/>
                    </a:ext>
                  </a:extLst>
                </a:gridCol>
                <a:gridCol w="647263">
                  <a:extLst>
                    <a:ext uri="{9D8B030D-6E8A-4147-A177-3AD203B41FA5}">
                      <a16:colId xmlns:a16="http://schemas.microsoft.com/office/drawing/2014/main" val="1577896917"/>
                    </a:ext>
                  </a:extLst>
                </a:gridCol>
                <a:gridCol w="647263">
                  <a:extLst>
                    <a:ext uri="{9D8B030D-6E8A-4147-A177-3AD203B41FA5}">
                      <a16:colId xmlns:a16="http://schemas.microsoft.com/office/drawing/2014/main" val="2219198913"/>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TOTAL ACCORD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49%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Entièrement d'accord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Plutôt d'accord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TOTAL DÉSACCORD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6"/>
                  </a:ext>
                </a:extLst>
              </a:tr>
              <a:tr h="216000">
                <a:tc>
                  <a:txBody>
                    <a:bodyPr/>
                    <a:lstStyle/>
                    <a:p>
                      <a:pPr marL="72000" algn="l" fontAlgn="ctr"/>
                      <a:r>
                        <a:rPr lang="fr-CA" sz="1000" b="0" i="0" u="none" strike="noStrike">
                          <a:solidFill>
                            <a:srgbClr val="000000"/>
                          </a:solidFill>
                          <a:effectLst/>
                          <a:latin typeface="Calibri" panose="020F0502020204030204" pitchFamily="34" charset="0"/>
                        </a:rPr>
                        <a:t>Plutôt en désaccord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16000">
                <a:tc>
                  <a:txBody>
                    <a:bodyPr/>
                    <a:lstStyle/>
                    <a:p>
                      <a:pPr marL="72000" algn="l" fontAlgn="ctr"/>
                      <a:r>
                        <a:rPr lang="fr-CA" sz="1000" b="0" i="0" u="none" strike="noStrike" dirty="0">
                          <a:solidFill>
                            <a:srgbClr val="000000"/>
                          </a:solidFill>
                          <a:effectLst/>
                          <a:latin typeface="Calibri" panose="020F0502020204030204" pitchFamily="34" charset="0"/>
                        </a:rPr>
                        <a:t>Entièrement en désaccord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Je préfère ne pas répondre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sp>
        <p:nvSpPr>
          <p:cNvPr id="10" name="ZoneTexte 9">
            <a:extLst>
              <a:ext uri="{FF2B5EF4-FFF2-40B4-BE49-F238E27FC236}">
                <a16:creationId xmlns:a16="http://schemas.microsoft.com/office/drawing/2014/main" id="{88E2E7A8-024C-4E91-9E6C-55690FFA29F1}"/>
              </a:ext>
            </a:extLst>
          </p:cNvPr>
          <p:cNvSpPr txBox="1"/>
          <p:nvPr>
            <p:custDataLst>
              <p:tags r:id="rId4"/>
            </p:custDataLst>
          </p:nvPr>
        </p:nvSpPr>
        <p:spPr>
          <a:xfrm>
            <a:off x="239598" y="3505241"/>
            <a:ext cx="8561502" cy="1277273"/>
          </a:xfrm>
          <a:prstGeom prst="rect">
            <a:avLst/>
          </a:prstGeom>
          <a:noFill/>
          <a:ln w="9525">
            <a:solidFill>
              <a:srgbClr val="F5841F"/>
            </a:solidFill>
            <a:prstDash val="sysDot"/>
          </a:ln>
        </p:spPr>
        <p:txBody>
          <a:bodyPr wrap="square" rtlCol="0" anchor="ctr">
            <a:spAutoFit/>
          </a:bodyPr>
          <a:lstStyle/>
          <a:p>
            <a:pPr>
              <a:spcAft>
                <a:spcPts val="600"/>
              </a:spcAft>
            </a:pPr>
            <a:r>
              <a:rPr lang="fr-CA" sz="900" b="1" dirty="0">
                <a:cs typeface="Arial" panose="020B0604020202020204" pitchFamily="34" charset="0"/>
              </a:rPr>
              <a:t>La proportion de répondants qui affirment être </a:t>
            </a:r>
            <a:r>
              <a:rPr lang="fr-CA" sz="900" b="1" u="sng" dirty="0">
                <a:cs typeface="Arial" panose="020B0604020202020204" pitchFamily="34" charset="0"/>
              </a:rPr>
              <a:t>en accord</a:t>
            </a:r>
            <a:r>
              <a:rPr lang="fr-CA" sz="900" b="1" dirty="0">
                <a:cs typeface="Arial" panose="020B0604020202020204" pitchFamily="34" charset="0"/>
              </a:rPr>
              <a:t> (50%) avec l’affirmation « Révéler son homosexualité au travail peut être nuisible pour une carrière professionnelle » est significativement plus élevée chez :</a:t>
            </a:r>
          </a:p>
          <a:p>
            <a:pPr marL="87313" indent="-87313">
              <a:buFont typeface="Arial" panose="020B0604020202020204" pitchFamily="34" charset="0"/>
              <a:buChar char="-"/>
            </a:pPr>
            <a:r>
              <a:rPr lang="fr-CA" sz="900" dirty="0">
                <a:cs typeface="Arial" panose="020B0604020202020204" pitchFamily="34" charset="0"/>
              </a:rPr>
              <a:t>Les 55 ans et plus (58%)</a:t>
            </a:r>
          </a:p>
          <a:p>
            <a:pPr marL="87313" indent="-87313">
              <a:buFont typeface="Arial" panose="020B0604020202020204" pitchFamily="34" charset="0"/>
              <a:buChar char="-"/>
            </a:pPr>
            <a:r>
              <a:rPr lang="fr-CA" sz="900" dirty="0">
                <a:cs typeface="Arial" panose="020B0604020202020204" pitchFamily="34" charset="0"/>
              </a:rPr>
              <a:t>Les anglophones (53%)</a:t>
            </a:r>
          </a:p>
          <a:p>
            <a:pPr marL="87313" indent="-87313">
              <a:buFont typeface="Arial" panose="020B0604020202020204" pitchFamily="34" charset="0"/>
              <a:buChar char="-"/>
            </a:pPr>
            <a:r>
              <a:rPr lang="fr-CA" sz="900" dirty="0">
                <a:cs typeface="Arial" panose="020B0604020202020204" pitchFamily="34" charset="0"/>
              </a:rPr>
              <a:t>Les résidents de l’Ontario (55%)</a:t>
            </a:r>
          </a:p>
          <a:p>
            <a:pPr marL="87313" indent="-87313">
              <a:buFont typeface="Arial" panose="020B0604020202020204" pitchFamily="34" charset="0"/>
              <a:buChar char="-"/>
            </a:pPr>
            <a:r>
              <a:rPr lang="fr-CA" sz="900" dirty="0">
                <a:cs typeface="Arial" panose="020B0604020202020204" pitchFamily="34" charset="0"/>
              </a:rPr>
              <a:t>Les personnes n’ayant pas d’enfant mineur (51%)</a:t>
            </a:r>
            <a:endParaRPr lang="fr-CA" sz="900" dirty="0">
              <a:solidFill>
                <a:srgbClr val="C00000"/>
              </a:solidFill>
              <a:cs typeface="Arial" panose="020B0604020202020204" pitchFamily="34" charset="0"/>
            </a:endParaRPr>
          </a:p>
          <a:p>
            <a:pPr marL="87313" indent="-87313">
              <a:buFont typeface="Arial" panose="020B0604020202020204" pitchFamily="34" charset="0"/>
              <a:buChar char="-"/>
            </a:pPr>
            <a:r>
              <a:rPr lang="fr-CA" sz="900" dirty="0">
                <a:cs typeface="Arial" panose="020B0604020202020204" pitchFamily="34" charset="0"/>
              </a:rPr>
              <a:t>Les retraités (57%)</a:t>
            </a:r>
          </a:p>
          <a:p>
            <a:pPr marL="87313" indent="-87313">
              <a:buFont typeface="Arial" panose="020B0604020202020204" pitchFamily="34" charset="0"/>
              <a:buChar char="-"/>
            </a:pPr>
            <a:r>
              <a:rPr lang="fr-CA" sz="900" dirty="0">
                <a:cs typeface="Arial" panose="020B0604020202020204" pitchFamily="34" charset="0"/>
              </a:rPr>
              <a:t>Les personnes qui ne sont pas hétérosexuelles (58%)</a:t>
            </a:r>
          </a:p>
        </p:txBody>
      </p:sp>
      <p:sp>
        <p:nvSpPr>
          <p:cNvPr id="7" name="Titre 1">
            <a:extLst>
              <a:ext uri="{FF2B5EF4-FFF2-40B4-BE49-F238E27FC236}">
                <a16:creationId xmlns:a16="http://schemas.microsoft.com/office/drawing/2014/main" id="{242F8575-2165-41AC-BDC7-5606C049B974}"/>
              </a:ext>
            </a:extLst>
          </p:cNvPr>
          <p:cNvSpPr>
            <a:spLocks noGrp="1"/>
          </p:cNvSpPr>
          <p:nvPr>
            <p:ph type="title"/>
            <p:custDataLst>
              <p:tags r:id="rId5"/>
            </p:custDataLst>
          </p:nvPr>
        </p:nvSpPr>
        <p:spPr>
          <a:xfrm>
            <a:off x="239597" y="70836"/>
            <a:ext cx="7469886" cy="518400"/>
          </a:xfrm>
          <a:noFill/>
        </p:spPr>
        <p:txBody>
          <a:bodyPr>
            <a:normAutofit/>
          </a:bodyPr>
          <a:lstStyle/>
          <a:p>
            <a:r>
              <a:rPr lang="fr-CA" sz="1800" dirty="0"/>
              <a:t>Impact de l’orientation homosexuelle sur la carrière professionnelle </a:t>
            </a:r>
            <a:r>
              <a:rPr lang="fr-CA" sz="1400" dirty="0"/>
              <a:t>(suite)</a:t>
            </a:r>
          </a:p>
        </p:txBody>
      </p:sp>
    </p:spTree>
    <p:extLst>
      <p:ext uri="{BB962C8B-B14F-4D97-AF65-F5344CB8AC3E}">
        <p14:creationId xmlns:p14="http://schemas.microsoft.com/office/powerpoint/2010/main" val="145846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676800"/>
          </a:xfrm>
          <a:noFill/>
        </p:spPr>
        <p:txBody>
          <a:bodyPr>
            <a:normAutofit/>
          </a:bodyPr>
          <a:lstStyle/>
          <a:p>
            <a:r>
              <a:rPr lang="fr-CA" sz="1800" dirty="0"/>
              <a:t>Être à l’aise de parler d’un membre de sa famille proche gai, lesbienne, bisexuel ou trans dans son milieu de travail</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852818"/>
            <a:ext cx="8652733" cy="648811"/>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Six Canadiens sur dix (59%) seraient à l’aise (à l’aise + plutôt à l’aise) de parler d’un membre de leur famille proche dans leur milieu de travail s’il était gai, lesbienne, bisexuel ou trans, 35% affirmant qu’ils seraient </a:t>
            </a:r>
            <a:r>
              <a:rPr lang="fr-CA" sz="1000" u="sng" dirty="0">
                <a:cs typeface="Arial" pitchFamily="34" charset="0"/>
              </a:rPr>
              <a:t>à l’aise</a:t>
            </a:r>
            <a:r>
              <a:rPr lang="fr-CA" sz="1000" dirty="0">
                <a:cs typeface="Arial" pitchFamily="34" charset="0"/>
              </a:rPr>
              <a:t> de le faire.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(67%) que chez les résidents du reste du Canada (57%).</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643836"/>
            <a:ext cx="8561503" cy="634095"/>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CFE6. </a:t>
            </a:r>
            <a:r>
              <a:rPr lang="fr-CA" sz="1000" b="1" dirty="0"/>
              <a:t>Si vous aviez un membre de votre famille proche (parent, enfant, frère ou sœur) qui était gai, lesbienne, bisexuel ou trans, </a:t>
            </a:r>
          </a:p>
          <a:p>
            <a:pPr marL="0" lvl="0" indent="0" algn="ctr">
              <a:spcBef>
                <a:spcPts val="0"/>
              </a:spcBef>
              <a:buNone/>
              <a:defRPr/>
            </a:pPr>
            <a:r>
              <a:rPr lang="fr-CA" sz="1000" b="1" dirty="0"/>
              <a:t>seriez-vous à l'aise d'en parler dans votre milieu de travail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2999303381"/>
              </p:ext>
            </p:extLst>
          </p:nvPr>
        </p:nvGraphicFramePr>
        <p:xfrm>
          <a:off x="239596" y="2116831"/>
          <a:ext cx="8652734" cy="2782339"/>
        </p:xfrm>
        <a:graphic>
          <a:graphicData uri="http://schemas.openxmlformats.org/drawingml/2006/chart">
            <c:chart xmlns:c="http://schemas.openxmlformats.org/drawingml/2006/chart" xmlns:r="http://schemas.openxmlformats.org/officeDocument/2006/relationships" r:id="rId11"/>
          </a:graphicData>
        </a:graphic>
      </p:graphicFrame>
      <p:cxnSp>
        <p:nvCxnSpPr>
          <p:cNvPr id="10" name="Connecteur droit avec flèche 9">
            <a:extLst>
              <a:ext uri="{FF2B5EF4-FFF2-40B4-BE49-F238E27FC236}">
                <a16:creationId xmlns:a16="http://schemas.microsoft.com/office/drawing/2014/main" id="{5BF85AA8-7BFF-416B-BA1E-BF49414682DA}"/>
              </a:ext>
            </a:extLst>
          </p:cNvPr>
          <p:cNvCxnSpPr/>
          <p:nvPr>
            <p:custDataLst>
              <p:tags r:id="rId6"/>
            </p:custDataLst>
          </p:nvPr>
        </p:nvCxnSpPr>
        <p:spPr>
          <a:xfrm>
            <a:off x="304165" y="3138433"/>
            <a:ext cx="270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1" name="ZoneTexte 10">
            <a:extLst>
              <a:ext uri="{FF2B5EF4-FFF2-40B4-BE49-F238E27FC236}">
                <a16:creationId xmlns:a16="http://schemas.microsoft.com/office/drawing/2014/main" id="{2CF7DDD2-0345-4C4D-B689-784A199205D1}"/>
              </a:ext>
            </a:extLst>
          </p:cNvPr>
          <p:cNvSpPr txBox="1"/>
          <p:nvPr>
            <p:custDataLst>
              <p:tags r:id="rId7"/>
            </p:custDataLst>
          </p:nvPr>
        </p:nvSpPr>
        <p:spPr>
          <a:xfrm>
            <a:off x="709165" y="3017443"/>
            <a:ext cx="1890000" cy="226591"/>
          </a:xfrm>
          <a:prstGeom prst="rect">
            <a:avLst/>
          </a:prstGeom>
          <a:solidFill>
            <a:schemeClr val="bg1"/>
          </a:solid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effectLst/>
                <a:uLnTx/>
                <a:uFillTx/>
                <a:cs typeface="Arial" panose="020B0604020202020204" pitchFamily="34" charset="0"/>
              </a:rPr>
              <a:t>Total Oui : </a:t>
            </a:r>
            <a:r>
              <a:rPr lang="fr-CA" sz="1000" b="1" kern="0" dirty="0">
                <a:cs typeface="Arial" panose="020B0604020202020204" pitchFamily="34" charset="0"/>
              </a:rPr>
              <a:t>59</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008000"/>
                </a:solidFill>
                <a:cs typeface="Arial" panose="020B0604020202020204" pitchFamily="34" charset="0"/>
              </a:rPr>
              <a:t>67</a:t>
            </a:r>
            <a:r>
              <a:rPr kumimoji="0" lang="fr-CA" sz="1000" b="1" i="0" u="none" strike="noStrike" kern="0" cap="none" spc="0" normalizeH="0" baseline="0" noProof="0" dirty="0">
                <a:ln>
                  <a:noFill/>
                </a:ln>
                <a:solidFill>
                  <a:srgbClr val="008000"/>
                </a:solidFill>
                <a:effectLst/>
                <a:uLnTx/>
                <a:uFillTx/>
                <a:cs typeface="Arial" panose="020B0604020202020204" pitchFamily="34" charset="0"/>
              </a:rPr>
              <a:t>%</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FF0000"/>
                </a:solidFill>
                <a:cs typeface="Arial" panose="020B0604020202020204" pitchFamily="34" charset="0"/>
              </a:rPr>
              <a:t>57</a:t>
            </a:r>
            <a:r>
              <a:rPr kumimoji="0" lang="fr-CA" sz="1000" b="1" i="0" u="none" strike="noStrike" kern="0" cap="none" spc="0" normalizeH="0" baseline="0" noProof="0" dirty="0">
                <a:ln>
                  <a:noFill/>
                </a:ln>
                <a:solidFill>
                  <a:srgbClr val="FF0000"/>
                </a:solidFill>
                <a:effectLst/>
                <a:uLnTx/>
                <a:uFillTx/>
                <a:cs typeface="Arial" panose="020B0604020202020204" pitchFamily="34" charset="0"/>
              </a:rPr>
              <a:t>%</a:t>
            </a:r>
          </a:p>
        </p:txBody>
      </p:sp>
      <p:cxnSp>
        <p:nvCxnSpPr>
          <p:cNvPr id="12" name="Connecteur droit avec flèche 11">
            <a:extLst>
              <a:ext uri="{FF2B5EF4-FFF2-40B4-BE49-F238E27FC236}">
                <a16:creationId xmlns:a16="http://schemas.microsoft.com/office/drawing/2014/main" id="{68D75DD7-D22F-4326-AACF-2BB76E51AE89}"/>
              </a:ext>
            </a:extLst>
          </p:cNvPr>
          <p:cNvCxnSpPr/>
          <p:nvPr>
            <p:custDataLst>
              <p:tags r:id="rId8"/>
            </p:custDataLst>
          </p:nvPr>
        </p:nvCxnSpPr>
        <p:spPr>
          <a:xfrm>
            <a:off x="4670203" y="3801164"/>
            <a:ext cx="270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3" name="ZoneTexte 12">
            <a:extLst>
              <a:ext uri="{FF2B5EF4-FFF2-40B4-BE49-F238E27FC236}">
                <a16:creationId xmlns:a16="http://schemas.microsoft.com/office/drawing/2014/main" id="{7E5D46D7-45D7-4053-B363-7B1E4F4CDCDD}"/>
              </a:ext>
            </a:extLst>
          </p:cNvPr>
          <p:cNvSpPr txBox="1"/>
          <p:nvPr>
            <p:custDataLst>
              <p:tags r:id="rId9"/>
            </p:custDataLst>
          </p:nvPr>
        </p:nvSpPr>
        <p:spPr>
          <a:xfrm>
            <a:off x="4985203" y="3680174"/>
            <a:ext cx="2070000" cy="226591"/>
          </a:xfrm>
          <a:prstGeom prst="rect">
            <a:avLst/>
          </a:prstGeom>
          <a:solidFill>
            <a:schemeClr val="bg1"/>
          </a:solidFill>
        </p:spPr>
        <p:txBody>
          <a:bodyPr wrap="square" lIns="36000" tIns="36000" rIns="36000" bIns="36000" rtlCol="0">
            <a:spAutoFit/>
          </a:bodyPr>
          <a:lstStyle/>
          <a:p>
            <a:pPr lvl="0" algn="ctr" defTabSz="914400"/>
            <a:r>
              <a:rPr kumimoji="0" lang="fr-CA" sz="1000" b="1" i="0" u="none" strike="noStrike" kern="0" cap="none" spc="0" normalizeH="0" baseline="0" noProof="0" dirty="0">
                <a:ln>
                  <a:noFill/>
                </a:ln>
                <a:effectLst/>
                <a:uLnTx/>
                <a:uFillTx/>
                <a:cs typeface="Arial" panose="020B0604020202020204" pitchFamily="34" charset="0"/>
              </a:rPr>
              <a:t>Total Non : </a:t>
            </a:r>
            <a:r>
              <a:rPr lang="fr-CA" sz="1000" b="1" kern="0" noProof="0" dirty="0">
                <a:cs typeface="Arial" panose="020B0604020202020204" pitchFamily="34" charset="0"/>
              </a:rPr>
              <a:t>18</a:t>
            </a:r>
            <a:r>
              <a:rPr lang="fr-CA" sz="1000" b="1" kern="0" dirty="0">
                <a:cs typeface="Arial" panose="020B0604020202020204" pitchFamily="34" charset="0"/>
              </a:rPr>
              <a:t>% / 15% / 19%</a:t>
            </a:r>
            <a:endParaRPr kumimoji="0" lang="fr-CA" sz="1000" b="1" i="0" u="none" strike="noStrike" kern="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26887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2"/>
            </p:custDataLst>
          </p:nvPr>
        </p:nvSpPr>
        <p:spPr>
          <a:xfrm>
            <a:off x="239597" y="806360"/>
            <a:ext cx="8561503" cy="440202"/>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CFE6. </a:t>
            </a:r>
            <a:r>
              <a:rPr lang="fr-CA" sz="1000" b="1" dirty="0"/>
              <a:t>Si vous aviez un membre de votre famille proche (parent, enfant, frère ou sœur) qui était gai, lesbienne, bisexuel ou trans, </a:t>
            </a:r>
          </a:p>
          <a:p>
            <a:pPr marL="0" lvl="0" indent="0" algn="ctr">
              <a:spcBef>
                <a:spcPts val="0"/>
              </a:spcBef>
              <a:buNone/>
              <a:defRPr/>
            </a:pPr>
            <a:r>
              <a:rPr lang="fr-CA" sz="1000" b="1" dirty="0"/>
              <a:t>seriez-vous à l'aise d'en parler dans votre milieu de travail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3"/>
            </p:custDataLst>
            <p:extLst>
              <p:ext uri="{D42A27DB-BD31-4B8C-83A1-F6EECF244321}">
                <p14:modId xmlns:p14="http://schemas.microsoft.com/office/powerpoint/2010/main" val="3065710691"/>
              </p:ext>
            </p:extLst>
          </p:nvPr>
        </p:nvGraphicFramePr>
        <p:xfrm>
          <a:off x="239597" y="1296262"/>
          <a:ext cx="8561495" cy="2108745"/>
        </p:xfrm>
        <a:graphic>
          <a:graphicData uri="http://schemas.openxmlformats.org/drawingml/2006/table">
            <a:tbl>
              <a:tblPr bandRow="1"/>
              <a:tblGrid>
                <a:gridCol w="2141995">
                  <a:extLst>
                    <a:ext uri="{9D8B030D-6E8A-4147-A177-3AD203B41FA5}">
                      <a16:colId xmlns:a16="http://schemas.microsoft.com/office/drawing/2014/main" val="20000"/>
                    </a:ext>
                  </a:extLst>
                </a:gridCol>
                <a:gridCol w="641950">
                  <a:extLst>
                    <a:ext uri="{9D8B030D-6E8A-4147-A177-3AD203B41FA5}">
                      <a16:colId xmlns:a16="http://schemas.microsoft.com/office/drawing/2014/main" val="20001"/>
                    </a:ext>
                  </a:extLst>
                </a:gridCol>
                <a:gridCol w="641950">
                  <a:extLst>
                    <a:ext uri="{9D8B030D-6E8A-4147-A177-3AD203B41FA5}">
                      <a16:colId xmlns:a16="http://schemas.microsoft.com/office/drawing/2014/main" val="20002"/>
                    </a:ext>
                  </a:extLst>
                </a:gridCol>
                <a:gridCol w="641950">
                  <a:extLst>
                    <a:ext uri="{9D8B030D-6E8A-4147-A177-3AD203B41FA5}">
                      <a16:colId xmlns:a16="http://schemas.microsoft.com/office/drawing/2014/main" val="20003"/>
                    </a:ext>
                  </a:extLst>
                </a:gridCol>
                <a:gridCol w="641950">
                  <a:extLst>
                    <a:ext uri="{9D8B030D-6E8A-4147-A177-3AD203B41FA5}">
                      <a16:colId xmlns:a16="http://schemas.microsoft.com/office/drawing/2014/main" val="20004"/>
                    </a:ext>
                  </a:extLst>
                </a:gridCol>
                <a:gridCol w="641950">
                  <a:extLst>
                    <a:ext uri="{9D8B030D-6E8A-4147-A177-3AD203B41FA5}">
                      <a16:colId xmlns:a16="http://schemas.microsoft.com/office/drawing/2014/main" val="20005"/>
                    </a:ext>
                  </a:extLst>
                </a:gridCol>
                <a:gridCol w="641950">
                  <a:extLst>
                    <a:ext uri="{9D8B030D-6E8A-4147-A177-3AD203B41FA5}">
                      <a16:colId xmlns:a16="http://schemas.microsoft.com/office/drawing/2014/main" val="20006"/>
                    </a:ext>
                  </a:extLst>
                </a:gridCol>
                <a:gridCol w="641950">
                  <a:extLst>
                    <a:ext uri="{9D8B030D-6E8A-4147-A177-3AD203B41FA5}">
                      <a16:colId xmlns:a16="http://schemas.microsoft.com/office/drawing/2014/main" val="20007"/>
                    </a:ext>
                  </a:extLst>
                </a:gridCol>
                <a:gridCol w="641950">
                  <a:extLst>
                    <a:ext uri="{9D8B030D-6E8A-4147-A177-3AD203B41FA5}">
                      <a16:colId xmlns:a16="http://schemas.microsoft.com/office/drawing/2014/main" val="1715762234"/>
                    </a:ext>
                  </a:extLst>
                </a:gridCol>
                <a:gridCol w="641950">
                  <a:extLst>
                    <a:ext uri="{9D8B030D-6E8A-4147-A177-3AD203B41FA5}">
                      <a16:colId xmlns:a16="http://schemas.microsoft.com/office/drawing/2014/main" val="4236871719"/>
                    </a:ext>
                  </a:extLst>
                </a:gridCol>
                <a:gridCol w="641950">
                  <a:extLst>
                    <a:ext uri="{9D8B030D-6E8A-4147-A177-3AD203B41FA5}">
                      <a16:colId xmlns:a16="http://schemas.microsoft.com/office/drawing/2014/main" val="1882379725"/>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180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180000">
                <a:tc>
                  <a:txBody>
                    <a:bodyPr/>
                    <a:lstStyle/>
                    <a:p>
                      <a:pPr marL="36000" algn="l" fontAlgn="ctr"/>
                      <a:r>
                        <a:rPr lang="fr-CA" sz="1000" b="1" i="0" u="none" strike="noStrike" dirty="0">
                          <a:solidFill>
                            <a:srgbClr val="000000"/>
                          </a:solidFill>
                          <a:effectLst/>
                          <a:latin typeface="Calibri" panose="020F0502020204030204" pitchFamily="34" charset="0"/>
                        </a:rPr>
                        <a:t>TOTAL OUI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61%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59%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180000">
                <a:tc>
                  <a:txBody>
                    <a:bodyPr/>
                    <a:lstStyle/>
                    <a:p>
                      <a:pPr marL="72000" algn="l" fontAlgn="ctr"/>
                      <a:r>
                        <a:rPr lang="fr-CA" sz="1000" b="0" i="0" u="none" strike="noStrike" dirty="0">
                          <a:solidFill>
                            <a:srgbClr val="000000"/>
                          </a:solidFill>
                          <a:effectLst/>
                          <a:latin typeface="Calibri" panose="020F0502020204030204" pitchFamily="34" charset="0"/>
                        </a:rPr>
                        <a:t>À l’aise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dirty="0">
                          <a:solidFill>
                            <a:srgbClr val="008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34%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80000">
                <a:tc>
                  <a:txBody>
                    <a:bodyPr/>
                    <a:lstStyle/>
                    <a:p>
                      <a:pPr marL="72000" algn="l" fontAlgn="ctr"/>
                      <a:r>
                        <a:rPr lang="fr-CA" sz="1000" b="0" i="0" u="none" strike="noStrike" dirty="0">
                          <a:solidFill>
                            <a:srgbClr val="000000"/>
                          </a:solidFill>
                          <a:effectLst/>
                          <a:latin typeface="Calibri" panose="020F0502020204030204" pitchFamily="34" charset="0"/>
                        </a:rPr>
                        <a:t>Plutôt à l’aise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180000">
                <a:tc>
                  <a:txBody>
                    <a:bodyPr/>
                    <a:lstStyle/>
                    <a:p>
                      <a:pPr marL="36000" algn="l" fontAlgn="ctr"/>
                      <a:r>
                        <a:rPr lang="fr-CA" sz="1000" b="1" i="0" u="none" strike="noStrike" dirty="0">
                          <a:solidFill>
                            <a:srgbClr val="000000"/>
                          </a:solidFill>
                          <a:effectLst/>
                          <a:latin typeface="Calibri" panose="020F0502020204030204" pitchFamily="34" charset="0"/>
                        </a:rPr>
                        <a:t>TOTAL NON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6"/>
                  </a:ext>
                </a:extLst>
              </a:tr>
              <a:tr h="180000">
                <a:tc>
                  <a:txBody>
                    <a:bodyPr/>
                    <a:lstStyle/>
                    <a:p>
                      <a:pPr marL="72000" algn="l" fontAlgn="ctr"/>
                      <a:r>
                        <a:rPr lang="fr-CA" sz="1000" b="0" i="0" u="none" strike="noStrike" dirty="0">
                          <a:solidFill>
                            <a:srgbClr val="000000"/>
                          </a:solidFill>
                          <a:effectLst/>
                          <a:latin typeface="Calibri" panose="020F0502020204030204" pitchFamily="34" charset="0"/>
                        </a:rPr>
                        <a:t>Plutôt mal à l’aise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180000">
                <a:tc>
                  <a:txBody>
                    <a:bodyPr/>
                    <a:lstStyle/>
                    <a:p>
                      <a:pPr marL="72000" algn="l" fontAlgn="ctr"/>
                      <a:r>
                        <a:rPr lang="fr-CA" sz="1000" b="0" i="0" u="none" strike="noStrike" dirty="0">
                          <a:solidFill>
                            <a:srgbClr val="000000"/>
                          </a:solidFill>
                          <a:effectLst/>
                          <a:latin typeface="Calibri" panose="020F0502020204030204" pitchFamily="34" charset="0"/>
                        </a:rPr>
                        <a:t>Mal à l’aise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180000">
                <a:tc>
                  <a:txBody>
                    <a:bodyPr/>
                    <a:lstStyle/>
                    <a:p>
                      <a:pPr marL="36000" algn="l" fontAlgn="ctr"/>
                      <a:r>
                        <a:rPr lang="fr-CA" sz="1000" b="1" i="0" u="none" strike="noStrike" dirty="0">
                          <a:solidFill>
                            <a:srgbClr val="000000"/>
                          </a:solidFill>
                          <a:effectLst/>
                          <a:latin typeface="Calibri" panose="020F0502020204030204" pitchFamily="34" charset="0"/>
                        </a:rPr>
                        <a:t>Je ne parle jamais de mes proches dans mon travail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2305356"/>
                  </a:ext>
                </a:extLst>
              </a:tr>
              <a:tr h="180000">
                <a:tc>
                  <a:txBody>
                    <a:bodyPr/>
                    <a:lstStyle/>
                    <a:p>
                      <a:pPr marL="36000" algn="l" fontAlgn="ctr"/>
                      <a:r>
                        <a:rPr lang="fr-CA" sz="1000" b="1" i="0" u="none" strike="noStrike" dirty="0">
                          <a:solidFill>
                            <a:srgbClr val="000000"/>
                          </a:solidFill>
                          <a:effectLst/>
                          <a:latin typeface="Calibri" panose="020F0502020204030204" pitchFamily="34" charset="0"/>
                        </a:rPr>
                        <a:t>Ne s’applique pas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sp>
        <p:nvSpPr>
          <p:cNvPr id="10" name="ZoneTexte 9">
            <a:extLst>
              <a:ext uri="{FF2B5EF4-FFF2-40B4-BE49-F238E27FC236}">
                <a16:creationId xmlns:a16="http://schemas.microsoft.com/office/drawing/2014/main" id="{88E2E7A8-024C-4E91-9E6C-55690FFA29F1}"/>
              </a:ext>
            </a:extLst>
          </p:cNvPr>
          <p:cNvSpPr txBox="1"/>
          <p:nvPr>
            <p:custDataLst>
              <p:tags r:id="rId4"/>
            </p:custDataLst>
          </p:nvPr>
        </p:nvSpPr>
        <p:spPr>
          <a:xfrm>
            <a:off x="239598" y="3440893"/>
            <a:ext cx="8561502" cy="1646605"/>
          </a:xfrm>
          <a:prstGeom prst="rect">
            <a:avLst/>
          </a:prstGeom>
          <a:noFill/>
          <a:ln w="9525">
            <a:solidFill>
              <a:srgbClr val="F5841F"/>
            </a:solidFill>
            <a:prstDash val="sysDot"/>
          </a:ln>
        </p:spPr>
        <p:txBody>
          <a:bodyPr wrap="square" rtlCol="0" anchor="ctr">
            <a:spAutoFit/>
          </a:bodyPr>
          <a:lstStyle/>
          <a:p>
            <a:pPr>
              <a:spcAft>
                <a:spcPts val="600"/>
              </a:spcAft>
            </a:pPr>
            <a:r>
              <a:rPr lang="fr-CA" sz="800" b="1" dirty="0">
                <a:cs typeface="Arial" panose="020B0604020202020204" pitchFamily="34" charset="0"/>
              </a:rPr>
              <a:t>La proportion de répondants qui affirment qu’ils seraient </a:t>
            </a:r>
            <a:r>
              <a:rPr lang="fr-CA" sz="800" b="1" u="sng" dirty="0">
                <a:cs typeface="Arial" panose="020B0604020202020204" pitchFamily="34" charset="0"/>
              </a:rPr>
              <a:t>à l’aise</a:t>
            </a:r>
            <a:r>
              <a:rPr lang="fr-CA" sz="800" b="1" dirty="0">
                <a:cs typeface="Arial" panose="020B0604020202020204" pitchFamily="34" charset="0"/>
              </a:rPr>
              <a:t> (59%) s’ils avaient un membre de leur famille proche qui était gai, lesbienne, bisexuel ou trans, d’en parler dans leur milieu de travail est significativement plus élevée chez :</a:t>
            </a:r>
          </a:p>
          <a:p>
            <a:pPr marL="87313" indent="-87313">
              <a:buFont typeface="Arial" panose="020B0604020202020204" pitchFamily="34" charset="0"/>
              <a:buChar char="-"/>
            </a:pPr>
            <a:r>
              <a:rPr lang="fr-CA" sz="800" dirty="0">
                <a:cs typeface="Arial" panose="020B0604020202020204" pitchFamily="34" charset="0"/>
              </a:rPr>
              <a:t>Les femmes (65%)</a:t>
            </a:r>
          </a:p>
          <a:p>
            <a:pPr marL="87313" indent="-87313">
              <a:buFont typeface="Arial" panose="020B0604020202020204" pitchFamily="34" charset="0"/>
              <a:buChar char="-"/>
            </a:pPr>
            <a:r>
              <a:rPr lang="fr-CA" sz="800" dirty="0">
                <a:cs typeface="Arial" panose="020B0604020202020204" pitchFamily="34" charset="0"/>
              </a:rPr>
              <a:t>Les 25-34 ans (69%) et les 35-44 ans (76%)</a:t>
            </a:r>
          </a:p>
          <a:p>
            <a:pPr marL="87313" indent="-87313">
              <a:buFont typeface="Arial" panose="020B0604020202020204" pitchFamily="34" charset="0"/>
              <a:buChar char="-"/>
            </a:pPr>
            <a:r>
              <a:rPr lang="fr-CA" sz="800" dirty="0">
                <a:cs typeface="Arial" panose="020B0604020202020204" pitchFamily="34" charset="0"/>
              </a:rPr>
              <a:t>Les francophones (70%)</a:t>
            </a:r>
          </a:p>
          <a:p>
            <a:pPr marL="87313" indent="-87313">
              <a:buFont typeface="Arial" panose="020B0604020202020204" pitchFamily="34" charset="0"/>
              <a:buChar char="-"/>
            </a:pPr>
            <a:r>
              <a:rPr lang="fr-CA" sz="800" dirty="0">
                <a:cs typeface="Arial" panose="020B0604020202020204" pitchFamily="34" charset="0"/>
              </a:rPr>
              <a:t>Les résidents du Québec (67%)</a:t>
            </a:r>
          </a:p>
          <a:p>
            <a:pPr marL="87313" indent="-87313">
              <a:buFont typeface="Arial" panose="020B0604020202020204" pitchFamily="34" charset="0"/>
              <a:buChar char="-"/>
            </a:pPr>
            <a:r>
              <a:rPr lang="fr-CA" sz="800" dirty="0">
                <a:cs typeface="Arial" panose="020B0604020202020204" pitchFamily="34" charset="0"/>
              </a:rPr>
              <a:t>Les personnes ayant des enfants mineurs (70%)</a:t>
            </a:r>
          </a:p>
          <a:p>
            <a:pPr marL="87313" indent="-87313">
              <a:buFont typeface="Arial" panose="020B0604020202020204" pitchFamily="34" charset="0"/>
              <a:buChar char="-"/>
            </a:pPr>
            <a:r>
              <a:rPr lang="fr-CA" sz="800" dirty="0">
                <a:cs typeface="Arial" panose="020B0604020202020204" pitchFamily="34" charset="0"/>
              </a:rPr>
              <a:t>Les personnes dont le revenu annuel est de 60 000 $ à 79 000 $ (65%) et de 100 000 $ et plus (71%)</a:t>
            </a:r>
          </a:p>
          <a:p>
            <a:pPr marL="87313" indent="-87313">
              <a:buFont typeface="Arial" panose="020B0604020202020204" pitchFamily="34" charset="0"/>
              <a:buChar char="-"/>
            </a:pPr>
            <a:r>
              <a:rPr lang="fr-CA" sz="800" dirty="0">
                <a:cs typeface="Arial" panose="020B0604020202020204" pitchFamily="34" charset="0"/>
              </a:rPr>
              <a:t>Les personnes qui travaillent en bureau / ventes / service (73%) ainsi que les professionnels (70%)</a:t>
            </a:r>
          </a:p>
          <a:p>
            <a:pPr marL="87313" indent="-87313">
              <a:buFont typeface="Arial" panose="020B0604020202020204" pitchFamily="34" charset="0"/>
              <a:buChar char="-"/>
            </a:pPr>
            <a:r>
              <a:rPr lang="fr-CA" sz="800" dirty="0">
                <a:cs typeface="Arial" panose="020B0604020202020204" pitchFamily="34" charset="0"/>
              </a:rPr>
              <a:t>Les répondants dont la scolarité est de niveau collégial (63%)</a:t>
            </a:r>
          </a:p>
          <a:p>
            <a:pPr marL="87313" indent="-87313">
              <a:buFont typeface="Arial" panose="020B0604020202020204" pitchFamily="34" charset="0"/>
              <a:buChar char="-"/>
            </a:pPr>
            <a:r>
              <a:rPr lang="fr-CA" sz="800" dirty="0">
                <a:cs typeface="Arial" panose="020B0604020202020204" pitchFamily="34" charset="0"/>
              </a:rPr>
              <a:t>Les personnes homosexuelles (74%)</a:t>
            </a:r>
          </a:p>
          <a:p>
            <a:pPr marL="87313" indent="-87313">
              <a:buFont typeface="Arial" panose="020B0604020202020204" pitchFamily="34" charset="0"/>
              <a:buChar char="-"/>
            </a:pPr>
            <a:r>
              <a:rPr lang="fr-CA" sz="800" dirty="0">
                <a:cs typeface="Arial" panose="020B0604020202020204" pitchFamily="34" charset="0"/>
              </a:rPr>
              <a:t>Ceux qui connaissent des personnes homosexuelles dans leur milieu de travail (73%)</a:t>
            </a:r>
          </a:p>
        </p:txBody>
      </p:sp>
      <p:sp>
        <p:nvSpPr>
          <p:cNvPr id="9" name="Titre 1">
            <a:extLst>
              <a:ext uri="{FF2B5EF4-FFF2-40B4-BE49-F238E27FC236}">
                <a16:creationId xmlns:a16="http://schemas.microsoft.com/office/drawing/2014/main" id="{45F8356D-4CC9-40C4-9453-5F166392CA86}"/>
              </a:ext>
            </a:extLst>
          </p:cNvPr>
          <p:cNvSpPr>
            <a:spLocks noGrp="1"/>
          </p:cNvSpPr>
          <p:nvPr>
            <p:ph type="title"/>
            <p:custDataLst>
              <p:tags r:id="rId5"/>
            </p:custDataLst>
          </p:nvPr>
        </p:nvSpPr>
        <p:spPr>
          <a:xfrm>
            <a:off x="239597" y="70836"/>
            <a:ext cx="7239314" cy="676800"/>
          </a:xfrm>
          <a:noFill/>
        </p:spPr>
        <p:txBody>
          <a:bodyPr>
            <a:normAutofit/>
          </a:bodyPr>
          <a:lstStyle/>
          <a:p>
            <a:r>
              <a:rPr lang="fr-CA" sz="1800" dirty="0"/>
              <a:t>Être à l’aise de parler d’un membre de sa famille proche gai, lesbienne, bisexuel ou trans dans son milieu de travail </a:t>
            </a:r>
            <a:r>
              <a:rPr lang="fr-CA" sz="1400" dirty="0"/>
              <a:t>(suite)</a:t>
            </a:r>
          </a:p>
        </p:txBody>
      </p:sp>
    </p:spTree>
    <p:extLst>
      <p:ext uri="{BB962C8B-B14F-4D97-AF65-F5344CB8AC3E}">
        <p14:creationId xmlns:p14="http://schemas.microsoft.com/office/powerpoint/2010/main" val="1107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Hésitations à embaucher une personne trans</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852818"/>
            <a:ext cx="8652733" cy="648811"/>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Près du tiers des Canadiens (30%) auraient des hésitations (beaucoup + un peu) à embaucher une personne </a:t>
            </a:r>
            <a:r>
              <a:rPr lang="fr-CA" sz="1000" u="sng" dirty="0">
                <a:cs typeface="Arial" pitchFamily="34" charset="0"/>
              </a:rPr>
              <a:t>trans</a:t>
            </a:r>
            <a:r>
              <a:rPr lang="fr-CA" sz="1000" dirty="0">
                <a:cs typeface="Arial" pitchFamily="34" charset="0"/>
              </a:rPr>
              <a:t> comme nouvel employé, 9% affirmant qu’ils auraient </a:t>
            </a:r>
            <a:r>
              <a:rPr lang="fr-CA" sz="1000" u="sng" dirty="0">
                <a:cs typeface="Arial" pitchFamily="34" charset="0"/>
              </a:rPr>
              <a:t>beaucoup</a:t>
            </a:r>
            <a:r>
              <a:rPr lang="fr-CA" sz="1000" dirty="0">
                <a:cs typeface="Arial" pitchFamily="34" charset="0"/>
              </a:rPr>
              <a:t> d’hésitations à le faire, s’ils étaient des employeurs.</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585113"/>
            <a:ext cx="8561503" cy="755415"/>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CFE7. </a:t>
            </a:r>
            <a:r>
              <a:rPr lang="fr-CA" sz="1000" b="1" dirty="0"/>
              <a:t>Une personne trans est une personne dont l'identité de genre (masculine ou féminine) ne correspond pas au sexe de naissance ou au sexe qui lui a été assigné à la naissance (garçon ou fille). Sachant cela, si vous étiez un employeur, au moment de recruter un nouvel employé que vous savez être une personne trans, auriez-vous des hésitations à l'embaucher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1981189685"/>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9"/>
          </a:graphicData>
        </a:graphic>
      </p:graphicFrame>
      <p:sp>
        <p:nvSpPr>
          <p:cNvPr id="14" name="Rectangle 13">
            <a:extLst>
              <a:ext uri="{FF2B5EF4-FFF2-40B4-BE49-F238E27FC236}">
                <a16:creationId xmlns:a16="http://schemas.microsoft.com/office/drawing/2014/main" id="{4726842D-2397-4217-A212-F841C58625BD}"/>
              </a:ext>
            </a:extLst>
          </p:cNvPr>
          <p:cNvSpPr/>
          <p:nvPr>
            <p:custDataLst>
              <p:tags r:id="rId6"/>
            </p:custDataLst>
          </p:nvPr>
        </p:nvSpPr>
        <p:spPr>
          <a:xfrm>
            <a:off x="239595" y="3372374"/>
            <a:ext cx="4332405" cy="1518407"/>
          </a:xfrm>
          <a:prstGeom prst="rect">
            <a:avLst/>
          </a:prstGeom>
          <a:noFill/>
          <a:ln>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Organigramme : Procédé 14">
            <a:extLst>
              <a:ext uri="{FF2B5EF4-FFF2-40B4-BE49-F238E27FC236}">
                <a16:creationId xmlns:a16="http://schemas.microsoft.com/office/drawing/2014/main" id="{BDC9B39F-526E-4D00-AD63-3E1D2A5092A0}"/>
              </a:ext>
            </a:extLst>
          </p:cNvPr>
          <p:cNvSpPr/>
          <p:nvPr>
            <p:custDataLst>
              <p:tags r:id="rId7"/>
            </p:custDataLst>
          </p:nvPr>
        </p:nvSpPr>
        <p:spPr>
          <a:xfrm>
            <a:off x="1278795" y="3209770"/>
            <a:ext cx="2254005" cy="318182"/>
          </a:xfrm>
          <a:prstGeom prst="flowChartProcess">
            <a:avLst/>
          </a:prstGeom>
          <a:solidFill>
            <a:srgbClr val="FFFFFF"/>
          </a:solid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100" b="1" dirty="0">
                <a:solidFill>
                  <a:schemeClr val="tx1"/>
                </a:solidFill>
              </a:rPr>
              <a:t>Total Oui : 30% / 31% / 30%</a:t>
            </a:r>
          </a:p>
        </p:txBody>
      </p:sp>
    </p:spTree>
    <p:extLst>
      <p:ext uri="{BB962C8B-B14F-4D97-AF65-F5344CB8AC3E}">
        <p14:creationId xmlns:p14="http://schemas.microsoft.com/office/powerpoint/2010/main" val="18811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graphicFrame>
        <p:nvGraphicFramePr>
          <p:cNvPr id="29" name="Tableau 28"/>
          <p:cNvGraphicFramePr>
            <a:graphicFrameLocks noGrp="1"/>
          </p:cNvGraphicFramePr>
          <p:nvPr>
            <p:custDataLst>
              <p:tags r:id="rId2"/>
            </p:custDataLst>
            <p:extLst>
              <p:ext uri="{D42A27DB-BD31-4B8C-83A1-F6EECF244321}">
                <p14:modId xmlns:p14="http://schemas.microsoft.com/office/powerpoint/2010/main" val="2471578451"/>
              </p:ext>
            </p:extLst>
          </p:nvPr>
        </p:nvGraphicFramePr>
        <p:xfrm>
          <a:off x="2182483" y="1252799"/>
          <a:ext cx="6706336" cy="2152800"/>
        </p:xfrm>
        <a:graphic>
          <a:graphicData uri="http://schemas.openxmlformats.org/drawingml/2006/table">
            <a:tbl>
              <a:tblPr firstRow="1" bandRow="1"/>
              <a:tblGrid>
                <a:gridCol w="6358267">
                  <a:extLst>
                    <a:ext uri="{9D8B030D-6E8A-4147-A177-3AD203B41FA5}">
                      <a16:colId xmlns:a16="http://schemas.microsoft.com/office/drawing/2014/main" val="20000"/>
                    </a:ext>
                  </a:extLst>
                </a:gridCol>
                <a:gridCol w="348069">
                  <a:extLst>
                    <a:ext uri="{9D8B030D-6E8A-4147-A177-3AD203B41FA5}">
                      <a16:colId xmlns:a16="http://schemas.microsoft.com/office/drawing/2014/main" val="20001"/>
                    </a:ext>
                  </a:extLst>
                </a:gridCol>
              </a:tblGrid>
              <a:tr h="288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36000"/>
                      <a:r>
                        <a:rPr lang="fr-CA" sz="1200" b="1" noProof="0" dirty="0">
                          <a:solidFill>
                            <a:schemeClr val="tx1"/>
                          </a:solidFill>
                          <a:latin typeface="+mn-lt"/>
                          <a:cs typeface="Arial" pitchFamily="34" charset="0"/>
                        </a:rPr>
                        <a:t>Contexte</a:t>
                      </a:r>
                      <a:r>
                        <a:rPr lang="fr-CA" sz="1200" b="1" baseline="0" noProof="0" dirty="0">
                          <a:solidFill>
                            <a:schemeClr val="tx1"/>
                          </a:solidFill>
                          <a:latin typeface="+mn-lt"/>
                          <a:cs typeface="Arial" pitchFamily="34" charset="0"/>
                        </a:rPr>
                        <a:t>, objectifs et méthodologie</a:t>
                      </a:r>
                    </a:p>
                  </a:txBody>
                  <a:tcPr marL="0" marR="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a:r>
                        <a:rPr lang="fr-CA" sz="1200" b="1" noProof="0" dirty="0">
                          <a:solidFill>
                            <a:schemeClr val="tx1"/>
                          </a:solidFill>
                          <a:latin typeface="+mn-lt"/>
                          <a:cs typeface="Arial" pitchFamily="34" charset="0"/>
                        </a:rPr>
                        <a:t>3</a:t>
                      </a: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36000" lvl="0"/>
                      <a:endParaRPr lang="fr-CA" sz="1200" b="1" noProof="0" dirty="0">
                        <a:solidFill>
                          <a:schemeClr val="tx1"/>
                        </a:solidFill>
                        <a:latin typeface="+mn-lt"/>
                        <a:cs typeface="Arial" pitchFamily="34" charset="0"/>
                      </a:endParaRPr>
                    </a:p>
                  </a:txBody>
                  <a:tcPr marL="0" marR="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a:endParaRPr lang="fr-CA" sz="1200" b="1" noProof="0" dirty="0">
                        <a:solidFill>
                          <a:schemeClr val="tx1"/>
                        </a:solidFill>
                        <a:latin typeface="+mn-lt"/>
                        <a:cs typeface="Arial" pitchFamily="34" charset="0"/>
                      </a:endParaRP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36000"/>
                      <a:r>
                        <a:rPr lang="fr-CA" sz="1200" b="1" noProof="0" dirty="0">
                          <a:solidFill>
                            <a:schemeClr val="tx1"/>
                          </a:solidFill>
                          <a:latin typeface="+mn-lt"/>
                          <a:cs typeface="Arial" pitchFamily="34" charset="0"/>
                        </a:rPr>
                        <a:t>Résultats détaillés</a:t>
                      </a:r>
                    </a:p>
                  </a:txBody>
                  <a:tcPr marL="0" marR="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a:r>
                        <a:rPr lang="fr-CA" sz="1200" b="1" noProof="0" dirty="0">
                          <a:solidFill>
                            <a:schemeClr val="tx1"/>
                          </a:solidFill>
                          <a:latin typeface="+mn-lt"/>
                          <a:cs typeface="Arial" pitchFamily="34" charset="0"/>
                        </a:rPr>
                        <a:t>5</a:t>
                      </a: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176213" marR="0" lvl="1" indent="-176213" algn="l" defTabSz="914400" rtl="0" eaLnBrk="1" fontAlgn="auto" latinLnBrk="0" hangingPunct="1">
                        <a:lnSpc>
                          <a:spcPct val="100000"/>
                        </a:lnSpc>
                        <a:spcBef>
                          <a:spcPts val="0"/>
                        </a:spcBef>
                        <a:spcAft>
                          <a:spcPts val="0"/>
                        </a:spcAft>
                        <a:buClrTx/>
                        <a:buSzTx/>
                        <a:buFontTx/>
                        <a:buNone/>
                        <a:tabLst>
                          <a:tab pos="630238" algn="l"/>
                        </a:tabLst>
                        <a:defRPr/>
                      </a:pPr>
                      <a:r>
                        <a:rPr lang="fr-CA" sz="1200" b="0" i="0" kern="1200" dirty="0">
                          <a:solidFill>
                            <a:schemeClr val="tx1"/>
                          </a:solidFill>
                          <a:effectLst/>
                          <a:latin typeface="+mn-lt"/>
                          <a:ea typeface="+mn-ea"/>
                          <a:cs typeface="Arial" panose="020B0604020202020204" pitchFamily="34" charset="0"/>
                        </a:rPr>
                        <a:t>1.</a:t>
                      </a:r>
                      <a:r>
                        <a:rPr lang="fr-CA" sz="1200" b="0" i="0" kern="1200" baseline="0" dirty="0">
                          <a:solidFill>
                            <a:schemeClr val="tx1"/>
                          </a:solidFill>
                          <a:effectLst/>
                          <a:latin typeface="+mn-lt"/>
                          <a:ea typeface="+mn-ea"/>
                          <a:cs typeface="Arial" panose="020B0604020202020204" pitchFamily="34" charset="0"/>
                        </a:rPr>
                        <a:t> Discussion de la vie amoureuse dans le milieu de travail</a:t>
                      </a:r>
                      <a:endParaRPr lang="fr-CA" sz="1000" b="0" i="1" kern="1200" dirty="0">
                        <a:solidFill>
                          <a:schemeClr val="tx1"/>
                        </a:solidFill>
                        <a:effectLst/>
                        <a:latin typeface="+mn-lt"/>
                        <a:ea typeface="+mn-ea"/>
                        <a:cs typeface="Arial" panose="020B0604020202020204" pitchFamily="34" charset="0"/>
                      </a:endParaRPr>
                    </a:p>
                  </a:txBody>
                  <a:tcPr marL="360000" marR="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a:r>
                        <a:rPr lang="fr-CA" sz="1200" b="0" noProof="0" dirty="0">
                          <a:solidFill>
                            <a:schemeClr val="tx1"/>
                          </a:solidFill>
                          <a:latin typeface="+mn-lt"/>
                          <a:cs typeface="Arial" pitchFamily="34" charset="0"/>
                        </a:rPr>
                        <a:t>6</a:t>
                      </a: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176213" marR="0" lvl="1" indent="-176213"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Arial" panose="020B0604020202020204" pitchFamily="34" charset="0"/>
                        </a:rPr>
                        <a:t>2.</a:t>
                      </a:r>
                      <a:r>
                        <a:rPr kumimoji="0" lang="fr-CA" sz="1200" b="0" i="0" u="none" strike="noStrike" cap="none" normalizeH="0" baseline="0" dirty="0">
                          <a:ln>
                            <a:noFill/>
                          </a:ln>
                          <a:solidFill>
                            <a:schemeClr val="tx1"/>
                          </a:solidFill>
                          <a:effectLst/>
                          <a:latin typeface="+mn-lt"/>
                          <a:cs typeface="Arial" pitchFamily="34" charset="0"/>
                        </a:rPr>
                        <a:t> Perception et opinion quant à la diversité sexuelle dans le milieu de travail</a:t>
                      </a:r>
                      <a:endParaRPr lang="fr-CA" sz="1000" b="0" i="0" kern="1200" dirty="0">
                        <a:solidFill>
                          <a:schemeClr val="tx1"/>
                        </a:solidFill>
                        <a:effectLst/>
                        <a:latin typeface="+mn-lt"/>
                        <a:ea typeface="+mn-ea"/>
                        <a:cs typeface="Arial" panose="020B0604020202020204" pitchFamily="34" charset="0"/>
                      </a:endParaRPr>
                    </a:p>
                  </a:txBody>
                  <a:tcPr marL="360000" marR="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a:r>
                        <a:rPr lang="fr-CA" sz="1200" b="0" noProof="0" dirty="0">
                          <a:solidFill>
                            <a:schemeClr val="tx1"/>
                          </a:solidFill>
                          <a:latin typeface="+mn-lt"/>
                          <a:cs typeface="Arial" pitchFamily="34" charset="0"/>
                        </a:rPr>
                        <a:t>11</a:t>
                      </a: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a:txBody>
                    <a:bodyPr/>
                    <a:lstStyle/>
                    <a:p>
                      <a:pPr marL="177800" marR="0" lvl="1" indent="0" algn="l" defTabSz="914400" rtl="0" eaLnBrk="1" fontAlgn="auto" latinLnBrk="0" hangingPunct="1">
                        <a:lnSpc>
                          <a:spcPct val="100000"/>
                        </a:lnSpc>
                        <a:spcBef>
                          <a:spcPts val="0"/>
                        </a:spcBef>
                        <a:spcAft>
                          <a:spcPts val="0"/>
                        </a:spcAft>
                        <a:buClrTx/>
                        <a:buSzTx/>
                        <a:buFontTx/>
                        <a:buNone/>
                        <a:tabLst/>
                        <a:defRPr/>
                      </a:pPr>
                      <a:endParaRPr lang="fr-CA" sz="1200" b="0" i="1" kern="1200" noProof="0" dirty="0">
                        <a:solidFill>
                          <a:schemeClr val="tx1"/>
                        </a:solidFill>
                        <a:effectLst/>
                        <a:latin typeface="+mn-lt"/>
                        <a:ea typeface="+mn-ea"/>
                        <a:cs typeface="Arial" panose="020B0604020202020204" pitchFamily="34" charset="0"/>
                      </a:endParaRPr>
                    </a:p>
                  </a:txBody>
                  <a:tcPr marL="0" marR="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CA" sz="1200" b="0" noProof="0" dirty="0">
                        <a:solidFill>
                          <a:schemeClr val="tx1"/>
                        </a:solidFill>
                        <a:latin typeface="+mn-lt"/>
                        <a:cs typeface="Arial" pitchFamily="34" charset="0"/>
                      </a:endParaRP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20603"/>
                  </a:ext>
                </a:extLst>
              </a:tr>
              <a:tr h="288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36000" marR="0" lvl="1" indent="-174625" algn="l" defTabSz="4572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latin typeface="+mn-lt"/>
                          <a:ea typeface="+mn-ea"/>
                          <a:cs typeface="Arial" pitchFamily="34" charset="0"/>
                        </a:rPr>
                        <a:t>Profil des répondants</a:t>
                      </a:r>
                      <a:endParaRPr lang="fr-CA" sz="1200" b="1" kern="1200" noProof="0" dirty="0">
                        <a:solidFill>
                          <a:schemeClr val="tx1"/>
                        </a:solidFill>
                        <a:latin typeface="+mn-lt"/>
                        <a:ea typeface="+mn-ea"/>
                        <a:cs typeface="Arial" pitchFamily="34" charset="0"/>
                      </a:endParaRPr>
                    </a:p>
                  </a:txBody>
                  <a:tcPr marL="3600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a:r>
                        <a:rPr lang="fr-CA" sz="1200" b="1" noProof="0" dirty="0">
                          <a:solidFill>
                            <a:schemeClr val="tx1"/>
                          </a:solidFill>
                          <a:latin typeface="+mn-lt"/>
                          <a:cs typeface="Arial" pitchFamily="34" charset="0"/>
                        </a:rPr>
                        <a:t>26</a:t>
                      </a:r>
                    </a:p>
                  </a:txBody>
                  <a:tcPr marL="0" marR="12000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4" name="Image 3">
            <a:extLst>
              <a:ext uri="{FF2B5EF4-FFF2-40B4-BE49-F238E27FC236}">
                <a16:creationId xmlns:a16="http://schemas.microsoft.com/office/drawing/2014/main" id="{749E4F06-4FD0-42EF-83FD-CAEDEE48DD35}"/>
              </a:ext>
            </a:extLst>
          </p:cNvPr>
          <p:cNvPicPr>
            <a:picLocks/>
          </p:cNvPicPr>
          <p:nvPr>
            <p:custDataLst>
              <p:tags r:id="rId3"/>
            </p:custDataLst>
          </p:nvPr>
        </p:nvPicPr>
        <p:blipFill>
          <a:blip r:embed="rId5"/>
          <a:stretch>
            <a:fillRect/>
          </a:stretch>
        </p:blipFill>
        <p:spPr>
          <a:xfrm>
            <a:off x="3190" y="78515"/>
            <a:ext cx="1352636" cy="5076000"/>
          </a:xfrm>
          <a:prstGeom prst="rect">
            <a:avLst/>
          </a:prstGeom>
        </p:spPr>
      </p:pic>
    </p:spTree>
    <p:extLst>
      <p:ext uri="{BB962C8B-B14F-4D97-AF65-F5344CB8AC3E}">
        <p14:creationId xmlns:p14="http://schemas.microsoft.com/office/powerpoint/2010/main" val="30665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2"/>
            </p:custDataLst>
          </p:nvPr>
        </p:nvSpPr>
        <p:spPr>
          <a:xfrm>
            <a:off x="239597" y="863659"/>
            <a:ext cx="8561503" cy="640862"/>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CFE7. </a:t>
            </a:r>
            <a:r>
              <a:rPr lang="fr-CA" sz="1000" b="1" dirty="0"/>
              <a:t>Une personne trans est une personne dont l'identité de genre (masculine ou féminine) ne correspond pas au sexe de naissance ou au sexe qui lui a été assigné à la naissance (garçon ou fille). Sachant cela, si vous étiez un employeur, au moment de recruter un nouvel employé que vous savez être une personne trans, auriez-vous des hésitations à l'embaucher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3"/>
            </p:custDataLst>
            <p:extLst>
              <p:ext uri="{D42A27DB-BD31-4B8C-83A1-F6EECF244321}">
                <p14:modId xmlns:p14="http://schemas.microsoft.com/office/powerpoint/2010/main" val="3124116568"/>
              </p:ext>
            </p:extLst>
          </p:nvPr>
        </p:nvGraphicFramePr>
        <p:xfrm>
          <a:off x="239597" y="1656989"/>
          <a:ext cx="8561496" cy="1650420"/>
        </p:xfrm>
        <a:graphic>
          <a:graphicData uri="http://schemas.openxmlformats.org/drawingml/2006/table">
            <a:tbl>
              <a:tblPr bandRow="1"/>
              <a:tblGrid>
                <a:gridCol w="2088866">
                  <a:extLst>
                    <a:ext uri="{9D8B030D-6E8A-4147-A177-3AD203B41FA5}">
                      <a16:colId xmlns:a16="http://schemas.microsoft.com/office/drawing/2014/main" val="20000"/>
                    </a:ext>
                  </a:extLst>
                </a:gridCol>
                <a:gridCol w="647263">
                  <a:extLst>
                    <a:ext uri="{9D8B030D-6E8A-4147-A177-3AD203B41FA5}">
                      <a16:colId xmlns:a16="http://schemas.microsoft.com/office/drawing/2014/main" val="20001"/>
                    </a:ext>
                  </a:extLst>
                </a:gridCol>
                <a:gridCol w="647263">
                  <a:extLst>
                    <a:ext uri="{9D8B030D-6E8A-4147-A177-3AD203B41FA5}">
                      <a16:colId xmlns:a16="http://schemas.microsoft.com/office/drawing/2014/main" val="20002"/>
                    </a:ext>
                  </a:extLst>
                </a:gridCol>
                <a:gridCol w="647263">
                  <a:extLst>
                    <a:ext uri="{9D8B030D-6E8A-4147-A177-3AD203B41FA5}">
                      <a16:colId xmlns:a16="http://schemas.microsoft.com/office/drawing/2014/main" val="20003"/>
                    </a:ext>
                  </a:extLst>
                </a:gridCol>
                <a:gridCol w="647263">
                  <a:extLst>
                    <a:ext uri="{9D8B030D-6E8A-4147-A177-3AD203B41FA5}">
                      <a16:colId xmlns:a16="http://schemas.microsoft.com/office/drawing/2014/main" val="20004"/>
                    </a:ext>
                  </a:extLst>
                </a:gridCol>
                <a:gridCol w="647263">
                  <a:extLst>
                    <a:ext uri="{9D8B030D-6E8A-4147-A177-3AD203B41FA5}">
                      <a16:colId xmlns:a16="http://schemas.microsoft.com/office/drawing/2014/main" val="20005"/>
                    </a:ext>
                  </a:extLst>
                </a:gridCol>
                <a:gridCol w="647263">
                  <a:extLst>
                    <a:ext uri="{9D8B030D-6E8A-4147-A177-3AD203B41FA5}">
                      <a16:colId xmlns:a16="http://schemas.microsoft.com/office/drawing/2014/main" val="20006"/>
                    </a:ext>
                  </a:extLst>
                </a:gridCol>
                <a:gridCol w="647263">
                  <a:extLst>
                    <a:ext uri="{9D8B030D-6E8A-4147-A177-3AD203B41FA5}">
                      <a16:colId xmlns:a16="http://schemas.microsoft.com/office/drawing/2014/main" val="20007"/>
                    </a:ext>
                  </a:extLst>
                </a:gridCol>
                <a:gridCol w="647263">
                  <a:extLst>
                    <a:ext uri="{9D8B030D-6E8A-4147-A177-3AD203B41FA5}">
                      <a16:colId xmlns:a16="http://schemas.microsoft.com/office/drawing/2014/main" val="1250400573"/>
                    </a:ext>
                  </a:extLst>
                </a:gridCol>
                <a:gridCol w="647263">
                  <a:extLst>
                    <a:ext uri="{9D8B030D-6E8A-4147-A177-3AD203B41FA5}">
                      <a16:colId xmlns:a16="http://schemas.microsoft.com/office/drawing/2014/main" val="3276639922"/>
                    </a:ext>
                  </a:extLst>
                </a:gridCol>
                <a:gridCol w="647263">
                  <a:extLst>
                    <a:ext uri="{9D8B030D-6E8A-4147-A177-3AD203B41FA5}">
                      <a16:colId xmlns:a16="http://schemas.microsoft.com/office/drawing/2014/main" val="1329095202"/>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TOTAL OUI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31%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216000">
                <a:tc>
                  <a:txBody>
                    <a:bodyPr/>
                    <a:lstStyle/>
                    <a:p>
                      <a:pPr marL="90000" algn="l" fontAlgn="ctr"/>
                      <a:r>
                        <a:rPr lang="fr-CA" sz="1000" b="0" i="0" u="none" strike="noStrike" dirty="0">
                          <a:solidFill>
                            <a:srgbClr val="000000"/>
                          </a:solidFill>
                          <a:effectLst/>
                          <a:latin typeface="Calibri" panose="020F0502020204030204" pitchFamily="34" charset="0"/>
                        </a:rPr>
                        <a:t>Beaucoup d’hésitations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216000">
                <a:tc>
                  <a:txBody>
                    <a:bodyPr/>
                    <a:lstStyle/>
                    <a:p>
                      <a:pPr marL="90000" algn="l" fontAlgn="ctr"/>
                      <a:r>
                        <a:rPr lang="fr-CA" sz="1000" b="0" i="0" u="none" strike="noStrike" dirty="0">
                          <a:solidFill>
                            <a:srgbClr val="000000"/>
                          </a:solidFill>
                          <a:effectLst/>
                          <a:latin typeface="Calibri" panose="020F0502020204030204" pitchFamily="34" charset="0"/>
                        </a:rPr>
                        <a:t>Un peu d’hésitations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Aucune hésitation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0000"/>
                          </a:solidFill>
                          <a:effectLst/>
                          <a:latin typeface="Calibri" panose="020F0502020204030204" pitchFamily="34"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0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0000"/>
                          </a:solidFill>
                          <a:effectLst/>
                          <a:latin typeface="Calibri" panose="020F0502020204030204" pitchFamily="34" charset="0"/>
                        </a:rPr>
                        <a:t>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53%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16000">
                <a:tc>
                  <a:txBody>
                    <a:bodyPr/>
                    <a:lstStyle/>
                    <a:p>
                      <a:pPr marL="36000" algn="l" fontAlgn="ctr"/>
                      <a:r>
                        <a:rPr lang="fr-CA" sz="1000" b="1" i="0" u="none" strike="noStrike" dirty="0">
                          <a:solidFill>
                            <a:srgbClr val="000000"/>
                          </a:solidFill>
                          <a:effectLst/>
                          <a:latin typeface="Calibri" panose="020F0502020204030204" pitchFamily="34" charset="0"/>
                        </a:rPr>
                        <a:t>Je ne sais pas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sp>
        <p:nvSpPr>
          <p:cNvPr id="10" name="ZoneTexte 9">
            <a:extLst>
              <a:ext uri="{FF2B5EF4-FFF2-40B4-BE49-F238E27FC236}">
                <a16:creationId xmlns:a16="http://schemas.microsoft.com/office/drawing/2014/main" id="{88E2E7A8-024C-4E91-9E6C-55690FFA29F1}"/>
              </a:ext>
            </a:extLst>
          </p:cNvPr>
          <p:cNvSpPr txBox="1"/>
          <p:nvPr>
            <p:custDataLst>
              <p:tags r:id="rId4"/>
            </p:custDataLst>
          </p:nvPr>
        </p:nvSpPr>
        <p:spPr>
          <a:xfrm>
            <a:off x="239598" y="3454907"/>
            <a:ext cx="8561502" cy="1277273"/>
          </a:xfrm>
          <a:prstGeom prst="rect">
            <a:avLst/>
          </a:prstGeom>
          <a:noFill/>
          <a:ln w="9525">
            <a:solidFill>
              <a:srgbClr val="F5841F"/>
            </a:solidFill>
            <a:prstDash val="sysDot"/>
          </a:ln>
        </p:spPr>
        <p:txBody>
          <a:bodyPr wrap="square" rtlCol="0" anchor="ctr">
            <a:spAutoFit/>
          </a:bodyPr>
          <a:lstStyle/>
          <a:p>
            <a:pPr>
              <a:spcAft>
                <a:spcPts val="600"/>
              </a:spcAft>
            </a:pPr>
            <a:r>
              <a:rPr lang="fr-CA" sz="900" b="1" dirty="0">
                <a:cs typeface="Arial" panose="020B0604020202020204" pitchFamily="34" charset="0"/>
              </a:rPr>
              <a:t>La proportion de répondants qui </a:t>
            </a:r>
            <a:r>
              <a:rPr lang="fr-CA" sz="900" b="1" u="sng" dirty="0">
                <a:cs typeface="Arial" panose="020B0604020202020204" pitchFamily="34" charset="0"/>
              </a:rPr>
              <a:t>auraient des hésitations</a:t>
            </a:r>
            <a:r>
              <a:rPr lang="fr-CA" sz="900" b="1" dirty="0">
                <a:cs typeface="Arial" panose="020B0604020202020204" pitchFamily="34" charset="0"/>
              </a:rPr>
              <a:t> (30%) à embaucher une personne trans s’ils étaient un employeur est significativement plus élevée chez :</a:t>
            </a:r>
          </a:p>
          <a:p>
            <a:pPr marL="87313" indent="-87313">
              <a:buFont typeface="Arial" panose="020B0604020202020204" pitchFamily="34" charset="0"/>
              <a:buChar char="-"/>
            </a:pPr>
            <a:r>
              <a:rPr lang="fr-CA" sz="900" dirty="0">
                <a:cs typeface="Arial" panose="020B0604020202020204" pitchFamily="34" charset="0"/>
              </a:rPr>
              <a:t>Les hommes (39%)</a:t>
            </a:r>
          </a:p>
          <a:p>
            <a:pPr marL="87313" indent="-87313">
              <a:buFont typeface="Arial" panose="020B0604020202020204" pitchFamily="34" charset="0"/>
              <a:buChar char="-"/>
            </a:pPr>
            <a:r>
              <a:rPr lang="fr-CA" sz="900" dirty="0">
                <a:cs typeface="Arial" panose="020B0604020202020204" pitchFamily="34" charset="0"/>
              </a:rPr>
              <a:t>Les 35-54 ans (34%)</a:t>
            </a:r>
          </a:p>
          <a:p>
            <a:pPr marL="87313" indent="-87313">
              <a:buFont typeface="Arial" panose="020B0604020202020204" pitchFamily="34" charset="0"/>
              <a:buChar char="-"/>
            </a:pPr>
            <a:r>
              <a:rPr lang="fr-CA" sz="900" dirty="0">
                <a:cs typeface="Arial" panose="020B0604020202020204" pitchFamily="34" charset="0"/>
              </a:rPr>
              <a:t>Les personnes ayant des enfants mineurs (34%)</a:t>
            </a:r>
          </a:p>
          <a:p>
            <a:pPr marL="87313" indent="-87313">
              <a:buFont typeface="Arial" panose="020B0604020202020204" pitchFamily="34" charset="0"/>
              <a:buChar char="-"/>
            </a:pPr>
            <a:r>
              <a:rPr lang="fr-CA" sz="900" dirty="0">
                <a:cs typeface="Arial" panose="020B0604020202020204" pitchFamily="34" charset="0"/>
              </a:rPr>
              <a:t>Les personnes dont le revenu annuel est de 60 000 $ à 99 000 $ (36%) </a:t>
            </a:r>
          </a:p>
          <a:p>
            <a:pPr marL="87313" indent="-87313">
              <a:buFont typeface="Arial" panose="020B0604020202020204" pitchFamily="34" charset="0"/>
              <a:buChar char="-"/>
            </a:pPr>
            <a:r>
              <a:rPr lang="fr-CA" sz="900" dirty="0">
                <a:cs typeface="Arial" panose="020B0604020202020204" pitchFamily="34" charset="0"/>
              </a:rPr>
              <a:t>Les travailleurs manuels (42%)</a:t>
            </a:r>
          </a:p>
          <a:p>
            <a:pPr marL="87313" indent="-87313">
              <a:buFont typeface="Arial" panose="020B0604020202020204" pitchFamily="34" charset="0"/>
              <a:buChar char="-"/>
            </a:pPr>
            <a:r>
              <a:rPr lang="fr-CA" sz="900" dirty="0">
                <a:cs typeface="Arial" panose="020B0604020202020204" pitchFamily="34" charset="0"/>
              </a:rPr>
              <a:t>Les personnes hétérosexuelles (31%)</a:t>
            </a:r>
          </a:p>
          <a:p>
            <a:pPr marL="87313" indent="-87313">
              <a:buFont typeface="Arial" panose="020B0604020202020204" pitchFamily="34" charset="0"/>
              <a:buChar char="-"/>
            </a:pPr>
            <a:r>
              <a:rPr lang="fr-CA" sz="900" dirty="0">
                <a:cs typeface="Arial" panose="020B0604020202020204" pitchFamily="34" charset="0"/>
              </a:rPr>
              <a:t>Ceux qui ne connaissent pas de personnes homosexuelles dans leur milieu de travail (32%)</a:t>
            </a:r>
          </a:p>
        </p:txBody>
      </p:sp>
      <p:sp>
        <p:nvSpPr>
          <p:cNvPr id="9" name="Titre 1">
            <a:extLst>
              <a:ext uri="{FF2B5EF4-FFF2-40B4-BE49-F238E27FC236}">
                <a16:creationId xmlns:a16="http://schemas.microsoft.com/office/drawing/2014/main" id="{200FE408-BC8A-4421-B292-B206CF37154C}"/>
              </a:ext>
            </a:extLst>
          </p:cNvPr>
          <p:cNvSpPr>
            <a:spLocks noGrp="1"/>
          </p:cNvSpPr>
          <p:nvPr>
            <p:ph type="title"/>
            <p:custDataLst>
              <p:tags r:id="rId5"/>
            </p:custDataLst>
          </p:nvPr>
        </p:nvSpPr>
        <p:spPr>
          <a:xfrm>
            <a:off x="239597" y="70836"/>
            <a:ext cx="7239314" cy="517396"/>
          </a:xfrm>
          <a:noFill/>
        </p:spPr>
        <p:txBody>
          <a:bodyPr>
            <a:normAutofit/>
          </a:bodyPr>
          <a:lstStyle/>
          <a:p>
            <a:r>
              <a:rPr lang="fr-CA" sz="1800" dirty="0"/>
              <a:t>Hésitations à embaucher une personne trans </a:t>
            </a:r>
            <a:r>
              <a:rPr lang="fr-CA" sz="1400" dirty="0"/>
              <a:t>(suite)</a:t>
            </a:r>
          </a:p>
        </p:txBody>
      </p:sp>
    </p:spTree>
    <p:extLst>
      <p:ext uri="{BB962C8B-B14F-4D97-AF65-F5344CB8AC3E}">
        <p14:creationId xmlns:p14="http://schemas.microsoft.com/office/powerpoint/2010/main" val="19526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2"/>
            </p:custDataLst>
          </p:nvPr>
        </p:nvSpPr>
        <p:spPr>
          <a:xfrm>
            <a:off x="239596" y="852818"/>
            <a:ext cx="8652733" cy="648811"/>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Près de six Canadiens sur dix (58%) croient que si une personne dans leur milieu de travail entamait une </a:t>
            </a:r>
            <a:r>
              <a:rPr lang="fr-CA" sz="1000" u="sng" dirty="0">
                <a:cs typeface="Arial" pitchFamily="34" charset="0"/>
              </a:rPr>
              <a:t>transition de genre</a:t>
            </a:r>
            <a:r>
              <a:rPr lang="fr-CA" sz="1000" dirty="0">
                <a:cs typeface="Arial" pitchFamily="34" charset="0"/>
              </a:rPr>
              <a:t>, elle serait bien acceptée (très bien + assez bien) par leur milieu de travail, 17% croyant qu’elle serait </a:t>
            </a:r>
            <a:r>
              <a:rPr lang="fr-CA" sz="1000" u="sng" dirty="0">
                <a:cs typeface="Arial" pitchFamily="34" charset="0"/>
              </a:rPr>
              <a:t>très</a:t>
            </a:r>
            <a:r>
              <a:rPr lang="fr-CA" sz="1000" dirty="0">
                <a:cs typeface="Arial" pitchFamily="34" charset="0"/>
              </a:rPr>
              <a:t> bien acceptée.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(64%) que chez les résidents du reste du Canada (56%).</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3"/>
            </p:custDataLst>
          </p:nvPr>
        </p:nvSpPr>
        <p:spPr>
          <a:xfrm>
            <a:off x="239597" y="1593502"/>
            <a:ext cx="8561503" cy="736781"/>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CFE8. </a:t>
            </a:r>
            <a:r>
              <a:rPr lang="fr-CA" sz="1000" b="1" dirty="0"/>
              <a:t>Une transition de genre fait référence au processus qu'entreprend une personne trans pour s'affirmer dans son identité de genre (ex. : changement de nom, changement de style vestimentaire, interventions médicales, etc.). Sachant cela, si une personne dans votre milieu de travail entamait une transition de genre, cette transition serait-elle bien acceptée par votre milieu de travail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4"/>
            </p:custDataLst>
            <p:extLst>
              <p:ext uri="{D42A27DB-BD31-4B8C-83A1-F6EECF244321}">
                <p14:modId xmlns:p14="http://schemas.microsoft.com/office/powerpoint/2010/main" val="167220067"/>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11"/>
          </a:graphicData>
        </a:graphic>
      </p:graphicFrame>
      <p:cxnSp>
        <p:nvCxnSpPr>
          <p:cNvPr id="10" name="Connecteur droit avec flèche 9">
            <a:extLst>
              <a:ext uri="{FF2B5EF4-FFF2-40B4-BE49-F238E27FC236}">
                <a16:creationId xmlns:a16="http://schemas.microsoft.com/office/drawing/2014/main" id="{5BF85AA8-7BFF-416B-BA1E-BF49414682DA}"/>
              </a:ext>
            </a:extLst>
          </p:cNvPr>
          <p:cNvCxnSpPr/>
          <p:nvPr>
            <p:custDataLst>
              <p:tags r:id="rId5"/>
            </p:custDataLst>
          </p:nvPr>
        </p:nvCxnSpPr>
        <p:spPr>
          <a:xfrm>
            <a:off x="388055" y="2953875"/>
            <a:ext cx="324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1" name="ZoneTexte 10">
            <a:extLst>
              <a:ext uri="{FF2B5EF4-FFF2-40B4-BE49-F238E27FC236}">
                <a16:creationId xmlns:a16="http://schemas.microsoft.com/office/drawing/2014/main" id="{2CF7DDD2-0345-4C4D-B689-784A199205D1}"/>
              </a:ext>
            </a:extLst>
          </p:cNvPr>
          <p:cNvSpPr txBox="1"/>
          <p:nvPr>
            <p:custDataLst>
              <p:tags r:id="rId6"/>
            </p:custDataLst>
          </p:nvPr>
        </p:nvSpPr>
        <p:spPr>
          <a:xfrm>
            <a:off x="921647" y="2832885"/>
            <a:ext cx="2172817" cy="226591"/>
          </a:xfrm>
          <a:prstGeom prst="rect">
            <a:avLst/>
          </a:prstGeom>
          <a:solidFill>
            <a:schemeClr val="bg1"/>
          </a:solid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effectLst/>
                <a:uLnTx/>
                <a:uFillTx/>
                <a:cs typeface="Arial" panose="020B0604020202020204" pitchFamily="34" charset="0"/>
              </a:rPr>
              <a:t>Total Bien acceptée : 58% / </a:t>
            </a:r>
            <a:r>
              <a:rPr kumimoji="0" lang="fr-CA" sz="1000" b="1" i="0" u="none" strike="noStrike" kern="0" cap="none" spc="0" normalizeH="0" baseline="0" noProof="0" dirty="0">
                <a:ln>
                  <a:noFill/>
                </a:ln>
                <a:solidFill>
                  <a:srgbClr val="008000"/>
                </a:solidFill>
                <a:effectLst/>
                <a:uLnTx/>
                <a:uFillTx/>
                <a:cs typeface="Arial" panose="020B0604020202020204" pitchFamily="34" charset="0"/>
              </a:rPr>
              <a:t>64%</a:t>
            </a:r>
            <a:r>
              <a:rPr kumimoji="0" lang="fr-CA" sz="1000" b="1" i="0" u="none" strike="noStrike" kern="0" cap="none" spc="0" normalizeH="0" baseline="0" noProof="0" dirty="0">
                <a:ln>
                  <a:noFill/>
                </a:ln>
                <a:effectLst/>
                <a:uLnTx/>
                <a:uFillTx/>
                <a:cs typeface="Arial" panose="020B0604020202020204" pitchFamily="34" charset="0"/>
              </a:rPr>
              <a:t> / </a:t>
            </a:r>
            <a:r>
              <a:rPr kumimoji="0" lang="fr-CA" sz="1000" b="1" i="0" u="none" strike="noStrike" kern="0" cap="none" spc="0" normalizeH="0" baseline="0" noProof="0" dirty="0">
                <a:ln>
                  <a:noFill/>
                </a:ln>
                <a:solidFill>
                  <a:srgbClr val="FF0000"/>
                </a:solidFill>
                <a:effectLst/>
                <a:uLnTx/>
                <a:uFillTx/>
                <a:cs typeface="Arial" panose="020B0604020202020204" pitchFamily="34" charset="0"/>
              </a:rPr>
              <a:t>56%</a:t>
            </a:r>
          </a:p>
        </p:txBody>
      </p:sp>
      <p:cxnSp>
        <p:nvCxnSpPr>
          <p:cNvPr id="12" name="Connecteur droit avec flèche 11">
            <a:extLst>
              <a:ext uri="{FF2B5EF4-FFF2-40B4-BE49-F238E27FC236}">
                <a16:creationId xmlns:a16="http://schemas.microsoft.com/office/drawing/2014/main" id="{68D75DD7-D22F-4326-AACF-2BB76E51AE89}"/>
              </a:ext>
            </a:extLst>
          </p:cNvPr>
          <p:cNvCxnSpPr/>
          <p:nvPr>
            <p:custDataLst>
              <p:tags r:id="rId7"/>
            </p:custDataLst>
          </p:nvPr>
        </p:nvCxnSpPr>
        <p:spPr>
          <a:xfrm>
            <a:off x="3772580" y="3465604"/>
            <a:ext cx="324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3" name="ZoneTexte 12">
            <a:extLst>
              <a:ext uri="{FF2B5EF4-FFF2-40B4-BE49-F238E27FC236}">
                <a16:creationId xmlns:a16="http://schemas.microsoft.com/office/drawing/2014/main" id="{7E5D46D7-45D7-4053-B363-7B1E4F4CDCDD}"/>
              </a:ext>
            </a:extLst>
          </p:cNvPr>
          <p:cNvSpPr txBox="1"/>
          <p:nvPr>
            <p:custDataLst>
              <p:tags r:id="rId8"/>
            </p:custDataLst>
          </p:nvPr>
        </p:nvSpPr>
        <p:spPr>
          <a:xfrm>
            <a:off x="4305380" y="3344614"/>
            <a:ext cx="2174400" cy="226591"/>
          </a:xfrm>
          <a:prstGeom prst="rect">
            <a:avLst/>
          </a:prstGeom>
          <a:solidFill>
            <a:schemeClr val="bg1"/>
          </a:solidFill>
        </p:spPr>
        <p:txBody>
          <a:bodyPr wrap="square" lIns="36000" tIns="36000" rIns="36000" bIns="36000" rtlCol="0">
            <a:spAutoFit/>
          </a:bodyPr>
          <a:lstStyle/>
          <a:p>
            <a:pPr lvl="0" algn="ctr" defTabSz="914400"/>
            <a:r>
              <a:rPr kumimoji="0" lang="fr-CA" sz="1000" b="1" i="0" u="none" strike="noStrike" kern="0" cap="none" spc="0" normalizeH="0" baseline="0" noProof="0" dirty="0">
                <a:ln>
                  <a:noFill/>
                </a:ln>
                <a:effectLst/>
                <a:uLnTx/>
                <a:uFillTx/>
                <a:cs typeface="Arial" panose="020B0604020202020204" pitchFamily="34" charset="0"/>
              </a:rPr>
              <a:t>Total Mal acceptée : </a:t>
            </a:r>
            <a:r>
              <a:rPr kumimoji="0" lang="fr-CA" sz="1000" b="1" i="0" u="none" strike="noStrike" kern="0" cap="none" spc="0" normalizeH="0" baseline="0" dirty="0">
                <a:ln>
                  <a:noFill/>
                </a:ln>
                <a:effectLst/>
                <a:uLnTx/>
                <a:uFillTx/>
                <a:cs typeface="Arial" panose="020B0604020202020204" pitchFamily="34" charset="0"/>
              </a:rPr>
              <a:t>27</a:t>
            </a:r>
            <a:r>
              <a:rPr lang="fr-CA" sz="1000" b="1" kern="0" dirty="0">
                <a:cs typeface="Arial" panose="020B0604020202020204" pitchFamily="34" charset="0"/>
              </a:rPr>
              <a:t>% / 25% / 27%</a:t>
            </a:r>
            <a:endParaRPr kumimoji="0" lang="fr-CA" sz="1000" b="1" i="0" u="none" strike="noStrike" kern="0" cap="none" spc="0" normalizeH="0" baseline="0" noProof="0" dirty="0">
              <a:ln>
                <a:noFill/>
              </a:ln>
              <a:effectLst/>
              <a:uLnTx/>
              <a:uFillTx/>
              <a:cs typeface="Arial" panose="020B0604020202020204" pitchFamily="34" charset="0"/>
            </a:endParaRPr>
          </a:p>
        </p:txBody>
      </p:sp>
      <p:sp>
        <p:nvSpPr>
          <p:cNvPr id="16" name="Titre 1">
            <a:extLst>
              <a:ext uri="{FF2B5EF4-FFF2-40B4-BE49-F238E27FC236}">
                <a16:creationId xmlns:a16="http://schemas.microsoft.com/office/drawing/2014/main" id="{B4C8C634-8966-43FD-AE37-6A01E0CA6C82}"/>
              </a:ext>
            </a:extLst>
          </p:cNvPr>
          <p:cNvSpPr>
            <a:spLocks noGrp="1"/>
          </p:cNvSpPr>
          <p:nvPr>
            <p:ph type="title"/>
            <p:custDataLst>
              <p:tags r:id="rId9"/>
            </p:custDataLst>
          </p:nvPr>
        </p:nvSpPr>
        <p:spPr>
          <a:xfrm>
            <a:off x="239597" y="70836"/>
            <a:ext cx="7469886" cy="518400"/>
          </a:xfrm>
          <a:noFill/>
        </p:spPr>
        <p:txBody>
          <a:bodyPr>
            <a:normAutofit/>
          </a:bodyPr>
          <a:lstStyle/>
          <a:p>
            <a:r>
              <a:rPr lang="fr-CA" sz="1800" dirty="0"/>
              <a:t>Acceptation d’une transition de genre par le milieu de travail</a:t>
            </a:r>
          </a:p>
        </p:txBody>
      </p:sp>
    </p:spTree>
    <p:extLst>
      <p:ext uri="{BB962C8B-B14F-4D97-AF65-F5344CB8AC3E}">
        <p14:creationId xmlns:p14="http://schemas.microsoft.com/office/powerpoint/2010/main" val="352851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2"/>
            </p:custDataLst>
          </p:nvPr>
        </p:nvSpPr>
        <p:spPr>
          <a:xfrm>
            <a:off x="239597" y="830103"/>
            <a:ext cx="8561503" cy="62554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CFE8. </a:t>
            </a:r>
            <a:r>
              <a:rPr lang="fr-CA" sz="1000" b="1" dirty="0"/>
              <a:t>Une transition de genre fait référence au processus qu'entreprend une personne trans pour s'affirmer dans son identité de genre (ex. : changement de nom, changement de style vestimentaire, interventions médicales, etc.). Sachant cela, si une personne dans votre milieu de travail entamait une transition de genre, cette transition serait-elle bien acceptée par votre milieu de travail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3"/>
            </p:custDataLst>
            <p:extLst>
              <p:ext uri="{D42A27DB-BD31-4B8C-83A1-F6EECF244321}">
                <p14:modId xmlns:p14="http://schemas.microsoft.com/office/powerpoint/2010/main" val="27109262"/>
              </p:ext>
            </p:extLst>
          </p:nvPr>
        </p:nvGraphicFramePr>
        <p:xfrm>
          <a:off x="239597" y="1505987"/>
          <a:ext cx="8561496" cy="1938420"/>
        </p:xfrm>
        <a:graphic>
          <a:graphicData uri="http://schemas.openxmlformats.org/drawingml/2006/table">
            <a:tbl>
              <a:tblPr bandRow="1"/>
              <a:tblGrid>
                <a:gridCol w="2088866">
                  <a:extLst>
                    <a:ext uri="{9D8B030D-6E8A-4147-A177-3AD203B41FA5}">
                      <a16:colId xmlns:a16="http://schemas.microsoft.com/office/drawing/2014/main" val="20000"/>
                    </a:ext>
                  </a:extLst>
                </a:gridCol>
                <a:gridCol w="647263">
                  <a:extLst>
                    <a:ext uri="{9D8B030D-6E8A-4147-A177-3AD203B41FA5}">
                      <a16:colId xmlns:a16="http://schemas.microsoft.com/office/drawing/2014/main" val="20001"/>
                    </a:ext>
                  </a:extLst>
                </a:gridCol>
                <a:gridCol w="647263">
                  <a:extLst>
                    <a:ext uri="{9D8B030D-6E8A-4147-A177-3AD203B41FA5}">
                      <a16:colId xmlns:a16="http://schemas.microsoft.com/office/drawing/2014/main" val="20002"/>
                    </a:ext>
                  </a:extLst>
                </a:gridCol>
                <a:gridCol w="647263">
                  <a:extLst>
                    <a:ext uri="{9D8B030D-6E8A-4147-A177-3AD203B41FA5}">
                      <a16:colId xmlns:a16="http://schemas.microsoft.com/office/drawing/2014/main" val="20003"/>
                    </a:ext>
                  </a:extLst>
                </a:gridCol>
                <a:gridCol w="647263">
                  <a:extLst>
                    <a:ext uri="{9D8B030D-6E8A-4147-A177-3AD203B41FA5}">
                      <a16:colId xmlns:a16="http://schemas.microsoft.com/office/drawing/2014/main" val="20004"/>
                    </a:ext>
                  </a:extLst>
                </a:gridCol>
                <a:gridCol w="647263">
                  <a:extLst>
                    <a:ext uri="{9D8B030D-6E8A-4147-A177-3AD203B41FA5}">
                      <a16:colId xmlns:a16="http://schemas.microsoft.com/office/drawing/2014/main" val="20005"/>
                    </a:ext>
                  </a:extLst>
                </a:gridCol>
                <a:gridCol w="647263">
                  <a:extLst>
                    <a:ext uri="{9D8B030D-6E8A-4147-A177-3AD203B41FA5}">
                      <a16:colId xmlns:a16="http://schemas.microsoft.com/office/drawing/2014/main" val="20006"/>
                    </a:ext>
                  </a:extLst>
                </a:gridCol>
                <a:gridCol w="647263">
                  <a:extLst>
                    <a:ext uri="{9D8B030D-6E8A-4147-A177-3AD203B41FA5}">
                      <a16:colId xmlns:a16="http://schemas.microsoft.com/office/drawing/2014/main" val="20007"/>
                    </a:ext>
                  </a:extLst>
                </a:gridCol>
                <a:gridCol w="647263">
                  <a:extLst>
                    <a:ext uri="{9D8B030D-6E8A-4147-A177-3AD203B41FA5}">
                      <a16:colId xmlns:a16="http://schemas.microsoft.com/office/drawing/2014/main" val="2827434257"/>
                    </a:ext>
                  </a:extLst>
                </a:gridCol>
                <a:gridCol w="647263">
                  <a:extLst>
                    <a:ext uri="{9D8B030D-6E8A-4147-A177-3AD203B41FA5}">
                      <a16:colId xmlns:a16="http://schemas.microsoft.com/office/drawing/2014/main" val="2454105281"/>
                    </a:ext>
                  </a:extLst>
                </a:gridCol>
                <a:gridCol w="647263">
                  <a:extLst>
                    <a:ext uri="{9D8B030D-6E8A-4147-A177-3AD203B41FA5}">
                      <a16:colId xmlns:a16="http://schemas.microsoft.com/office/drawing/2014/main" val="265210470"/>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198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198000">
                <a:tc>
                  <a:txBody>
                    <a:bodyPr/>
                    <a:lstStyle/>
                    <a:p>
                      <a:pPr marL="36000" algn="l" fontAlgn="ctr"/>
                      <a:r>
                        <a:rPr lang="fr-CA" sz="1000" b="1" i="0" u="none" strike="noStrike" dirty="0">
                          <a:solidFill>
                            <a:srgbClr val="000000"/>
                          </a:solidFill>
                          <a:effectLst/>
                          <a:latin typeface="Calibri" panose="020F0502020204030204" pitchFamily="34" charset="0"/>
                        </a:rPr>
                        <a:t>TOTAL BIEN ACCEPTÉE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FF0000"/>
                          </a:solidFill>
                          <a:effectLst/>
                          <a:latin typeface="Calibri" panose="020F0502020204030204" pitchFamily="34" charset="0"/>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63%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56%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198000">
                <a:tc>
                  <a:txBody>
                    <a:bodyPr/>
                    <a:lstStyle/>
                    <a:p>
                      <a:pPr marL="72000" algn="l" fontAlgn="ctr"/>
                      <a:r>
                        <a:rPr lang="fr-CA" sz="1000" b="0" i="0" u="none" strike="noStrike" dirty="0">
                          <a:solidFill>
                            <a:srgbClr val="000000"/>
                          </a:solidFill>
                          <a:effectLst/>
                          <a:latin typeface="Calibri" panose="020F0502020204030204" pitchFamily="34" charset="0"/>
                        </a:rPr>
                        <a:t>Très bien acceptée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16%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98000">
                <a:tc>
                  <a:txBody>
                    <a:bodyPr/>
                    <a:lstStyle/>
                    <a:p>
                      <a:pPr marL="72000" algn="l" fontAlgn="ctr"/>
                      <a:r>
                        <a:rPr lang="fr-CA" sz="1000" b="0" i="0" u="none" strike="noStrike" dirty="0">
                          <a:solidFill>
                            <a:srgbClr val="000000"/>
                          </a:solidFill>
                          <a:effectLst/>
                          <a:latin typeface="Calibri" panose="020F0502020204030204" pitchFamily="34" charset="0"/>
                        </a:rPr>
                        <a:t>Assez bien acceptée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198000">
                <a:tc>
                  <a:txBody>
                    <a:bodyPr/>
                    <a:lstStyle/>
                    <a:p>
                      <a:pPr marL="36000" algn="l" fontAlgn="ctr"/>
                      <a:r>
                        <a:rPr lang="fr-CA" sz="1000" b="1" i="0" u="none" strike="noStrike" dirty="0">
                          <a:solidFill>
                            <a:srgbClr val="000000"/>
                          </a:solidFill>
                          <a:effectLst/>
                          <a:latin typeface="Calibri" panose="020F0502020204030204" pitchFamily="34" charset="0"/>
                        </a:rPr>
                        <a:t>TOTAL MAL ACCEPTÉE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8000"/>
                          </a:solidFill>
                          <a:effectLst/>
                          <a:latin typeface="Calibri" panose="020F0502020204030204" pitchFamily="34" charset="0"/>
                        </a:rPr>
                        <a:t>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6"/>
                  </a:ext>
                </a:extLst>
              </a:tr>
              <a:tr h="198000">
                <a:tc>
                  <a:txBody>
                    <a:bodyPr/>
                    <a:lstStyle/>
                    <a:p>
                      <a:pPr marL="72000" algn="l" fontAlgn="ctr"/>
                      <a:r>
                        <a:rPr lang="fr-CA" sz="1000" b="0" i="0" u="none" strike="noStrike" dirty="0">
                          <a:solidFill>
                            <a:srgbClr val="000000"/>
                          </a:solidFill>
                          <a:effectLst/>
                          <a:latin typeface="Calibri" panose="020F0502020204030204" pitchFamily="34" charset="0"/>
                        </a:rPr>
                        <a:t>Assez mal acceptée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198000">
                <a:tc>
                  <a:txBody>
                    <a:bodyPr/>
                    <a:lstStyle/>
                    <a:p>
                      <a:pPr marL="72000" algn="l" fontAlgn="ctr"/>
                      <a:r>
                        <a:rPr lang="fr-CA" sz="1000" b="0" i="0" u="none" strike="noStrike" dirty="0">
                          <a:solidFill>
                            <a:srgbClr val="000000"/>
                          </a:solidFill>
                          <a:effectLst/>
                          <a:latin typeface="Calibri" panose="020F0502020204030204" pitchFamily="34" charset="0"/>
                        </a:rPr>
                        <a:t>Très mal acceptée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198000">
                <a:tc>
                  <a:txBody>
                    <a:bodyPr/>
                    <a:lstStyle/>
                    <a:p>
                      <a:pPr marL="36000" algn="l" fontAlgn="ctr"/>
                      <a:r>
                        <a:rPr lang="fr-CA" sz="1000" b="1" i="0" u="none" strike="noStrike" dirty="0">
                          <a:solidFill>
                            <a:srgbClr val="000000"/>
                          </a:solidFill>
                          <a:effectLst/>
                          <a:latin typeface="Calibri" panose="020F0502020204030204" pitchFamily="34" charset="0"/>
                        </a:rPr>
                        <a:t>Je préfère ne pas répondre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16%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FF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sp>
        <p:nvSpPr>
          <p:cNvPr id="10" name="ZoneTexte 9">
            <a:extLst>
              <a:ext uri="{FF2B5EF4-FFF2-40B4-BE49-F238E27FC236}">
                <a16:creationId xmlns:a16="http://schemas.microsoft.com/office/drawing/2014/main" id="{88E2E7A8-024C-4E91-9E6C-55690FFA29F1}"/>
              </a:ext>
            </a:extLst>
          </p:cNvPr>
          <p:cNvSpPr txBox="1"/>
          <p:nvPr>
            <p:custDataLst>
              <p:tags r:id="rId4"/>
            </p:custDataLst>
          </p:nvPr>
        </p:nvSpPr>
        <p:spPr>
          <a:xfrm>
            <a:off x="239598" y="3509355"/>
            <a:ext cx="8561502" cy="1554272"/>
          </a:xfrm>
          <a:prstGeom prst="rect">
            <a:avLst/>
          </a:prstGeom>
          <a:noFill/>
          <a:ln w="9525">
            <a:solidFill>
              <a:srgbClr val="F5841F"/>
            </a:solidFill>
            <a:prstDash val="sysDot"/>
          </a:ln>
        </p:spPr>
        <p:txBody>
          <a:bodyPr wrap="square" rtlCol="0" anchor="ctr">
            <a:spAutoFit/>
          </a:bodyPr>
          <a:lstStyle/>
          <a:p>
            <a:pPr>
              <a:spcAft>
                <a:spcPts val="600"/>
              </a:spcAft>
            </a:pPr>
            <a:r>
              <a:rPr lang="fr-CA" sz="900" b="1" dirty="0">
                <a:cs typeface="Arial" panose="020B0604020202020204" pitchFamily="34" charset="0"/>
              </a:rPr>
              <a:t>La proportion de répondants qui affirment que si une personne de leur milieu de travail entamait une transition de genre, cette transition serait </a:t>
            </a:r>
            <a:r>
              <a:rPr lang="fr-CA" sz="900" b="1" u="sng" dirty="0">
                <a:cs typeface="Arial" panose="020B0604020202020204" pitchFamily="34" charset="0"/>
              </a:rPr>
              <a:t>bien acceptée</a:t>
            </a:r>
            <a:r>
              <a:rPr lang="fr-CA" sz="900" b="1" dirty="0">
                <a:cs typeface="Arial" panose="020B0604020202020204" pitchFamily="34" charset="0"/>
              </a:rPr>
              <a:t> (58%) par leur milieu de travail est significativement plus élevée chez :</a:t>
            </a:r>
          </a:p>
          <a:p>
            <a:pPr marL="87313" indent="-87313">
              <a:buFont typeface="Arial" panose="020B0604020202020204" pitchFamily="34" charset="0"/>
              <a:buChar char="-"/>
            </a:pPr>
            <a:r>
              <a:rPr lang="fr-CA" sz="900" dirty="0">
                <a:cs typeface="Arial" panose="020B0604020202020204" pitchFamily="34" charset="0"/>
              </a:rPr>
              <a:t>Les femmes (60%)</a:t>
            </a:r>
          </a:p>
          <a:p>
            <a:pPr marL="87313" indent="-87313">
              <a:buFont typeface="Arial" panose="020B0604020202020204" pitchFamily="34" charset="0"/>
              <a:buChar char="-"/>
            </a:pPr>
            <a:r>
              <a:rPr lang="fr-CA" sz="900" dirty="0">
                <a:cs typeface="Arial" panose="020B0604020202020204" pitchFamily="34" charset="0"/>
              </a:rPr>
              <a:t>Les 18-34 ans (68%)</a:t>
            </a:r>
          </a:p>
          <a:p>
            <a:pPr marL="87313" indent="-87313">
              <a:buFont typeface="Arial" panose="020B0604020202020204" pitchFamily="34" charset="0"/>
              <a:buChar char="-"/>
            </a:pPr>
            <a:r>
              <a:rPr lang="fr-CA" sz="900" dirty="0">
                <a:cs typeface="Arial" panose="020B0604020202020204" pitchFamily="34" charset="0"/>
              </a:rPr>
              <a:t>Les francophones (64%)</a:t>
            </a:r>
          </a:p>
          <a:p>
            <a:pPr marL="87313" indent="-87313">
              <a:buFont typeface="Arial" panose="020B0604020202020204" pitchFamily="34" charset="0"/>
              <a:buChar char="-"/>
            </a:pPr>
            <a:r>
              <a:rPr lang="fr-CA" sz="900" dirty="0">
                <a:cs typeface="Arial" panose="020B0604020202020204" pitchFamily="34" charset="0"/>
              </a:rPr>
              <a:t>Les résidents du Québec (64%)</a:t>
            </a:r>
          </a:p>
          <a:p>
            <a:pPr marL="87313" indent="-87313">
              <a:buFont typeface="Arial" panose="020B0604020202020204" pitchFamily="34" charset="0"/>
              <a:buChar char="-"/>
            </a:pPr>
            <a:r>
              <a:rPr lang="fr-CA" sz="900" dirty="0">
                <a:cs typeface="Arial" panose="020B0604020202020204" pitchFamily="34" charset="0"/>
              </a:rPr>
              <a:t>Les personnes ayant des enfants mineurs (64%)</a:t>
            </a:r>
          </a:p>
          <a:p>
            <a:pPr marL="87313" indent="-87313">
              <a:buFont typeface="Arial" panose="020B0604020202020204" pitchFamily="34" charset="0"/>
              <a:buChar char="-"/>
            </a:pPr>
            <a:r>
              <a:rPr lang="fr-CA" sz="900" dirty="0">
                <a:cs typeface="Arial" panose="020B0604020202020204" pitchFamily="34" charset="0"/>
              </a:rPr>
              <a:t>Les personnes qui travaillent en bureau / ventes / service (69%), les professionnels (64%) ainsi que les étudiants (67%)</a:t>
            </a:r>
          </a:p>
          <a:p>
            <a:pPr marL="87313" indent="-87313">
              <a:buFont typeface="Arial" panose="020B0604020202020204" pitchFamily="34" charset="0"/>
              <a:buChar char="-"/>
            </a:pPr>
            <a:r>
              <a:rPr lang="fr-CA" sz="900" dirty="0">
                <a:cs typeface="Arial" panose="020B0604020202020204" pitchFamily="34" charset="0"/>
              </a:rPr>
              <a:t>Les personnes homosexuelles (75%) et bisexuelles (69%)</a:t>
            </a:r>
          </a:p>
          <a:p>
            <a:pPr marL="87313" indent="-87313">
              <a:buFont typeface="Arial" panose="020B0604020202020204" pitchFamily="34" charset="0"/>
              <a:buChar char="-"/>
            </a:pPr>
            <a:r>
              <a:rPr lang="fr-CA" sz="900" dirty="0">
                <a:cs typeface="Arial" panose="020B0604020202020204" pitchFamily="34" charset="0"/>
              </a:rPr>
              <a:t>Ceux qui connaissent des personnes homosexuelles dans leur milieu de travail (70%)</a:t>
            </a:r>
            <a:endParaRPr lang="fr-CA" sz="900" dirty="0">
              <a:solidFill>
                <a:srgbClr val="C00000"/>
              </a:solidFill>
              <a:cs typeface="Arial" panose="020B0604020202020204" pitchFamily="34" charset="0"/>
            </a:endParaRPr>
          </a:p>
        </p:txBody>
      </p:sp>
      <p:sp>
        <p:nvSpPr>
          <p:cNvPr id="9" name="Titre 1">
            <a:extLst>
              <a:ext uri="{FF2B5EF4-FFF2-40B4-BE49-F238E27FC236}">
                <a16:creationId xmlns:a16="http://schemas.microsoft.com/office/drawing/2014/main" id="{72471C7A-5270-470C-98A6-BE7CBD84FD54}"/>
              </a:ext>
            </a:extLst>
          </p:cNvPr>
          <p:cNvSpPr>
            <a:spLocks noGrp="1"/>
          </p:cNvSpPr>
          <p:nvPr>
            <p:ph type="title"/>
            <p:custDataLst>
              <p:tags r:id="rId5"/>
            </p:custDataLst>
          </p:nvPr>
        </p:nvSpPr>
        <p:spPr>
          <a:xfrm>
            <a:off x="239597" y="70836"/>
            <a:ext cx="7469886" cy="518400"/>
          </a:xfrm>
          <a:noFill/>
        </p:spPr>
        <p:txBody>
          <a:bodyPr>
            <a:normAutofit/>
          </a:bodyPr>
          <a:lstStyle/>
          <a:p>
            <a:r>
              <a:rPr lang="fr-CA" sz="1800" dirty="0"/>
              <a:t>Acceptation d’une transition de genre par le milieu de travail </a:t>
            </a:r>
            <a:r>
              <a:rPr lang="fr-CA" sz="1400" dirty="0"/>
              <a:t>(suite)</a:t>
            </a:r>
          </a:p>
        </p:txBody>
      </p:sp>
    </p:spTree>
    <p:extLst>
      <p:ext uri="{BB962C8B-B14F-4D97-AF65-F5344CB8AC3E}">
        <p14:creationId xmlns:p14="http://schemas.microsoft.com/office/powerpoint/2010/main" val="26578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676800"/>
          </a:xfrm>
          <a:noFill/>
        </p:spPr>
        <p:txBody>
          <a:bodyPr>
            <a:normAutofit/>
          </a:bodyPr>
          <a:lstStyle/>
          <a:p>
            <a:r>
              <a:rPr lang="fr-CA" sz="1800" dirty="0"/>
              <a:t>Impact sur la décision de travailler pour une entreprise qui afficherait son ouverture envers la diversité sexuelle</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852818"/>
            <a:ext cx="8652733" cy="783159"/>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Quatre Canadiens sur dix (40% vs 34% en 2012; hausse significative) verraient un </a:t>
            </a:r>
            <a:r>
              <a:rPr lang="fr-CA" sz="1000" u="sng" dirty="0">
                <a:cs typeface="Arial" pitchFamily="34" charset="0"/>
              </a:rPr>
              <a:t>impact positif</a:t>
            </a:r>
            <a:r>
              <a:rPr lang="fr-CA" sz="1000" dirty="0">
                <a:cs typeface="Arial" pitchFamily="34" charset="0"/>
              </a:rPr>
              <a:t> sur leur décision de travailler pour une entreprise qui afficherait son ouverture envers la </a:t>
            </a:r>
            <a:r>
              <a:rPr lang="fr-CA" sz="1000" u="sng" dirty="0">
                <a:cs typeface="Arial" pitchFamily="34" charset="0"/>
              </a:rPr>
              <a:t>diversité sexuelle</a:t>
            </a:r>
            <a:r>
              <a:rPr lang="fr-CA" sz="1000" dirty="0">
                <a:cs typeface="Arial" pitchFamily="34" charset="0"/>
              </a:rPr>
              <a:t>, s’ils étaient des jeunes finissants à la recherche d’un emploi.</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(45%) que chez les résidents du reste du Canada (39%).</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643836"/>
            <a:ext cx="8561503" cy="648811"/>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CFE9. </a:t>
            </a:r>
            <a:r>
              <a:rPr lang="fr-CA" sz="1000" b="1" dirty="0"/>
              <a:t>Si vous étiez un jeune finissant à la recherche d'un emploi et qu'une entreprise affichait son ouverture envers la diversité sexuelle, </a:t>
            </a:r>
          </a:p>
          <a:p>
            <a:pPr marL="0" lvl="0" indent="0" algn="ctr">
              <a:spcBef>
                <a:spcPts val="0"/>
              </a:spcBef>
              <a:buNone/>
              <a:defRPr/>
            </a:pPr>
            <a:r>
              <a:rPr lang="fr-CA" sz="1000" b="1" dirty="0"/>
              <a:t>quel en serait l'impact sur votre décision de travailler pour cette entreprise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1051635295"/>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11"/>
          </a:graphicData>
        </a:graphic>
      </p:graphicFrame>
      <p:sp>
        <p:nvSpPr>
          <p:cNvPr id="8" name="Organigramme : Procédé 7">
            <a:extLst>
              <a:ext uri="{FF2B5EF4-FFF2-40B4-BE49-F238E27FC236}">
                <a16:creationId xmlns:a16="http://schemas.microsoft.com/office/drawing/2014/main" id="{C209A2D2-6A3A-4500-9A11-BF9FB38E24C8}"/>
              </a:ext>
            </a:extLst>
          </p:cNvPr>
          <p:cNvSpPr/>
          <p:nvPr>
            <p:custDataLst>
              <p:tags r:id="rId6"/>
            </p:custDataLst>
          </p:nvPr>
        </p:nvSpPr>
        <p:spPr>
          <a:xfrm>
            <a:off x="6560192" y="2976435"/>
            <a:ext cx="1778338" cy="758933"/>
          </a:xfrm>
          <a:prstGeom prst="flowChartProcess">
            <a:avLst/>
          </a:prstGeom>
          <a:no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fr-CA" sz="1000" b="1" dirty="0">
                <a:solidFill>
                  <a:schemeClr val="tx1"/>
                </a:solidFill>
              </a:rPr>
              <a:t>2012</a:t>
            </a:r>
            <a:r>
              <a:rPr lang="fr-CA" sz="1100" b="1" dirty="0">
                <a:solidFill>
                  <a:schemeClr val="tx1"/>
                </a:solidFill>
              </a:rPr>
              <a:t> </a:t>
            </a:r>
            <a:r>
              <a:rPr lang="fr-CA" sz="800" dirty="0">
                <a:solidFill>
                  <a:schemeClr val="tx1"/>
                </a:solidFill>
              </a:rPr>
              <a:t>(n=1502)</a:t>
            </a:r>
            <a:endParaRPr lang="fr-CA" sz="900" dirty="0">
              <a:solidFill>
                <a:schemeClr val="tx1"/>
              </a:solidFill>
            </a:endParaRPr>
          </a:p>
          <a:p>
            <a:pPr algn="ctr"/>
            <a:r>
              <a:rPr lang="fr-CA" sz="900" dirty="0">
                <a:solidFill>
                  <a:schemeClr val="tx1"/>
                </a:solidFill>
              </a:rPr>
              <a:t>Impact </a:t>
            </a:r>
            <a:r>
              <a:rPr lang="fr-CA" sz="900" u="sng" dirty="0">
                <a:solidFill>
                  <a:schemeClr val="tx1"/>
                </a:solidFill>
              </a:rPr>
              <a:t>positif</a:t>
            </a:r>
            <a:r>
              <a:rPr lang="fr-CA" sz="900" dirty="0">
                <a:solidFill>
                  <a:schemeClr val="tx1"/>
                </a:solidFill>
              </a:rPr>
              <a:t> : </a:t>
            </a:r>
            <a:r>
              <a:rPr lang="fr-CA" sz="900" b="1" dirty="0">
                <a:solidFill>
                  <a:schemeClr val="tx1"/>
                </a:solidFill>
              </a:rPr>
              <a:t>34%</a:t>
            </a:r>
            <a:r>
              <a:rPr lang="fr-CA" sz="900" dirty="0">
                <a:solidFill>
                  <a:schemeClr val="tx1"/>
                </a:solidFill>
              </a:rPr>
              <a:t> </a:t>
            </a:r>
          </a:p>
          <a:p>
            <a:pPr algn="ctr"/>
            <a:r>
              <a:rPr lang="fr-CA" sz="900" u="sng" dirty="0">
                <a:solidFill>
                  <a:schemeClr val="tx1"/>
                </a:solidFill>
              </a:rPr>
              <a:t>Aucun</a:t>
            </a:r>
            <a:r>
              <a:rPr lang="fr-CA" sz="900" dirty="0">
                <a:solidFill>
                  <a:schemeClr val="tx1"/>
                </a:solidFill>
              </a:rPr>
              <a:t> impact : </a:t>
            </a:r>
            <a:r>
              <a:rPr lang="fr-CA" sz="900" b="1" dirty="0">
                <a:solidFill>
                  <a:schemeClr val="tx1"/>
                </a:solidFill>
              </a:rPr>
              <a:t>57%</a:t>
            </a:r>
          </a:p>
          <a:p>
            <a:pPr algn="ctr"/>
            <a:r>
              <a:rPr lang="fr-CA" sz="900" dirty="0">
                <a:solidFill>
                  <a:schemeClr val="tx1"/>
                </a:solidFill>
              </a:rPr>
              <a:t>Impact </a:t>
            </a:r>
            <a:r>
              <a:rPr lang="fr-CA" sz="900" u="sng" dirty="0">
                <a:solidFill>
                  <a:schemeClr val="tx1"/>
                </a:solidFill>
              </a:rPr>
              <a:t>négatif</a:t>
            </a:r>
            <a:r>
              <a:rPr lang="fr-CA" sz="900" dirty="0">
                <a:solidFill>
                  <a:schemeClr val="tx1"/>
                </a:solidFill>
              </a:rPr>
              <a:t> : </a:t>
            </a:r>
            <a:r>
              <a:rPr lang="fr-CA" sz="900" b="1" dirty="0">
                <a:solidFill>
                  <a:schemeClr val="tx1"/>
                </a:solidFill>
              </a:rPr>
              <a:t>9%</a:t>
            </a:r>
            <a:endParaRPr lang="fr-CA" sz="1000" b="1" dirty="0">
              <a:solidFill>
                <a:schemeClr val="tx1"/>
              </a:solidFill>
            </a:endParaRPr>
          </a:p>
        </p:txBody>
      </p:sp>
      <p:sp>
        <p:nvSpPr>
          <p:cNvPr id="10" name="Flèche : haut 9">
            <a:extLst>
              <a:ext uri="{FF2B5EF4-FFF2-40B4-BE49-F238E27FC236}">
                <a16:creationId xmlns:a16="http://schemas.microsoft.com/office/drawing/2014/main" id="{D59EDA2D-E896-4DBC-9A85-2B3C2739F9A8}"/>
              </a:ext>
            </a:extLst>
          </p:cNvPr>
          <p:cNvSpPr/>
          <p:nvPr>
            <p:custDataLst>
              <p:tags r:id="rId7"/>
            </p:custDataLst>
          </p:nvPr>
        </p:nvSpPr>
        <p:spPr>
          <a:xfrm>
            <a:off x="902437" y="3234916"/>
            <a:ext cx="108000" cy="108000"/>
          </a:xfrm>
          <a:prstGeom prst="up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Flèche : haut 10">
            <a:extLst>
              <a:ext uri="{FF2B5EF4-FFF2-40B4-BE49-F238E27FC236}">
                <a16:creationId xmlns:a16="http://schemas.microsoft.com/office/drawing/2014/main" id="{A927EC26-B7F2-4917-973A-33B54E3DD836}"/>
              </a:ext>
            </a:extLst>
          </p:cNvPr>
          <p:cNvSpPr/>
          <p:nvPr>
            <p:custDataLst>
              <p:tags r:id="rId8"/>
            </p:custDataLst>
          </p:nvPr>
        </p:nvSpPr>
        <p:spPr>
          <a:xfrm rot="10800000">
            <a:off x="3778476" y="2976435"/>
            <a:ext cx="108000" cy="10800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rgbClr val="FF0000"/>
              </a:solidFill>
            </a:endParaRPr>
          </a:p>
        </p:txBody>
      </p:sp>
      <p:sp>
        <p:nvSpPr>
          <p:cNvPr id="12" name="Flèche : haut 11">
            <a:extLst>
              <a:ext uri="{FF2B5EF4-FFF2-40B4-BE49-F238E27FC236}">
                <a16:creationId xmlns:a16="http://schemas.microsoft.com/office/drawing/2014/main" id="{A05E959F-8F1C-47F6-9DB3-B1C762611CDC}"/>
              </a:ext>
            </a:extLst>
          </p:cNvPr>
          <p:cNvSpPr/>
          <p:nvPr>
            <p:custDataLst>
              <p:tags r:id="rId9"/>
            </p:custDataLst>
          </p:nvPr>
        </p:nvSpPr>
        <p:spPr>
          <a:xfrm rot="10800000">
            <a:off x="6667500" y="4001290"/>
            <a:ext cx="108000" cy="10800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rgbClr val="FF0000"/>
              </a:solidFill>
            </a:endParaRPr>
          </a:p>
        </p:txBody>
      </p:sp>
    </p:spTree>
    <p:extLst>
      <p:ext uri="{BB962C8B-B14F-4D97-AF65-F5344CB8AC3E}">
        <p14:creationId xmlns:p14="http://schemas.microsoft.com/office/powerpoint/2010/main" val="288576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1"/>
            </p:custDataLst>
          </p:nvPr>
        </p:nvSpPr>
        <p:spPr>
          <a:xfrm>
            <a:off x="7003060" y="4767263"/>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2"/>
            </p:custDataLst>
          </p:nvPr>
        </p:nvSpPr>
        <p:spPr>
          <a:xfrm>
            <a:off x="239597" y="915417"/>
            <a:ext cx="8561503" cy="440202"/>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CFE9. </a:t>
            </a:r>
            <a:r>
              <a:rPr lang="fr-CA" sz="1000" b="1" dirty="0"/>
              <a:t>Si vous étiez un jeune finissant à la recherche d'un emploi et qu'une entreprise affichait son ouverture envers la diversité sexuelle, </a:t>
            </a:r>
          </a:p>
          <a:p>
            <a:pPr marL="0" lvl="0" indent="0" algn="ctr">
              <a:spcBef>
                <a:spcPts val="0"/>
              </a:spcBef>
              <a:buNone/>
              <a:defRPr/>
            </a:pPr>
            <a:r>
              <a:rPr lang="fr-CA" sz="1000" b="1" dirty="0"/>
              <a:t>quel en serait l'impact sur votre décision de travailler pour cette entreprise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3"/>
            </p:custDataLst>
            <p:extLst>
              <p:ext uri="{D42A27DB-BD31-4B8C-83A1-F6EECF244321}">
                <p14:modId xmlns:p14="http://schemas.microsoft.com/office/powerpoint/2010/main" val="1876768896"/>
              </p:ext>
            </p:extLst>
          </p:nvPr>
        </p:nvGraphicFramePr>
        <p:xfrm>
          <a:off x="239597" y="1489209"/>
          <a:ext cx="8561495" cy="1218420"/>
        </p:xfrm>
        <a:graphic>
          <a:graphicData uri="http://schemas.openxmlformats.org/drawingml/2006/table">
            <a:tbl>
              <a:tblPr bandRow="1"/>
              <a:tblGrid>
                <a:gridCol w="2141995">
                  <a:extLst>
                    <a:ext uri="{9D8B030D-6E8A-4147-A177-3AD203B41FA5}">
                      <a16:colId xmlns:a16="http://schemas.microsoft.com/office/drawing/2014/main" val="20000"/>
                    </a:ext>
                  </a:extLst>
                </a:gridCol>
                <a:gridCol w="641950">
                  <a:extLst>
                    <a:ext uri="{9D8B030D-6E8A-4147-A177-3AD203B41FA5}">
                      <a16:colId xmlns:a16="http://schemas.microsoft.com/office/drawing/2014/main" val="20001"/>
                    </a:ext>
                  </a:extLst>
                </a:gridCol>
                <a:gridCol w="641950">
                  <a:extLst>
                    <a:ext uri="{9D8B030D-6E8A-4147-A177-3AD203B41FA5}">
                      <a16:colId xmlns:a16="http://schemas.microsoft.com/office/drawing/2014/main" val="20002"/>
                    </a:ext>
                  </a:extLst>
                </a:gridCol>
                <a:gridCol w="641950">
                  <a:extLst>
                    <a:ext uri="{9D8B030D-6E8A-4147-A177-3AD203B41FA5}">
                      <a16:colId xmlns:a16="http://schemas.microsoft.com/office/drawing/2014/main" val="20003"/>
                    </a:ext>
                  </a:extLst>
                </a:gridCol>
                <a:gridCol w="641950">
                  <a:extLst>
                    <a:ext uri="{9D8B030D-6E8A-4147-A177-3AD203B41FA5}">
                      <a16:colId xmlns:a16="http://schemas.microsoft.com/office/drawing/2014/main" val="20004"/>
                    </a:ext>
                  </a:extLst>
                </a:gridCol>
                <a:gridCol w="641950">
                  <a:extLst>
                    <a:ext uri="{9D8B030D-6E8A-4147-A177-3AD203B41FA5}">
                      <a16:colId xmlns:a16="http://schemas.microsoft.com/office/drawing/2014/main" val="20005"/>
                    </a:ext>
                  </a:extLst>
                </a:gridCol>
                <a:gridCol w="641950">
                  <a:extLst>
                    <a:ext uri="{9D8B030D-6E8A-4147-A177-3AD203B41FA5}">
                      <a16:colId xmlns:a16="http://schemas.microsoft.com/office/drawing/2014/main" val="20006"/>
                    </a:ext>
                  </a:extLst>
                </a:gridCol>
                <a:gridCol w="641950">
                  <a:extLst>
                    <a:ext uri="{9D8B030D-6E8A-4147-A177-3AD203B41FA5}">
                      <a16:colId xmlns:a16="http://schemas.microsoft.com/office/drawing/2014/main" val="20007"/>
                    </a:ext>
                  </a:extLst>
                </a:gridCol>
                <a:gridCol w="641950">
                  <a:extLst>
                    <a:ext uri="{9D8B030D-6E8A-4147-A177-3AD203B41FA5}">
                      <a16:colId xmlns:a16="http://schemas.microsoft.com/office/drawing/2014/main" val="2847828422"/>
                    </a:ext>
                  </a:extLst>
                </a:gridCol>
                <a:gridCol w="641950">
                  <a:extLst>
                    <a:ext uri="{9D8B030D-6E8A-4147-A177-3AD203B41FA5}">
                      <a16:colId xmlns:a16="http://schemas.microsoft.com/office/drawing/2014/main" val="2956469086"/>
                    </a:ext>
                  </a:extLst>
                </a:gridCol>
                <a:gridCol w="641950">
                  <a:extLst>
                    <a:ext uri="{9D8B030D-6E8A-4147-A177-3AD203B41FA5}">
                      <a16:colId xmlns:a16="http://schemas.microsoft.com/office/drawing/2014/main" val="464247232"/>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p>
                      <a:pPr marL="36000" algn="l" fontAlgn="ctr"/>
                      <a:r>
                        <a:rPr lang="fr-CA" sz="1000" b="0" i="0" u="none" strike="noStrike" dirty="0">
                          <a:solidFill>
                            <a:srgbClr val="000000"/>
                          </a:solidFill>
                          <a:effectLst/>
                          <a:latin typeface="Calibri" panose="020F0502020204030204" pitchFamily="34" charset="0"/>
                        </a:rPr>
                        <a:t>Impact positif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dirty="0">
                          <a:solidFill>
                            <a:srgbClr val="000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1" i="0" u="none" strike="noStrike">
                          <a:solidFill>
                            <a:srgbClr val="008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1" i="0" u="none" strike="noStrike" dirty="0">
                          <a:solidFill>
                            <a:srgbClr val="FF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1" i="0" u="none" strike="noStrike">
                          <a:solidFill>
                            <a:srgbClr val="FF0000"/>
                          </a:solidFill>
                          <a:effectLst/>
                          <a:latin typeface="Calibri" panose="020F0502020204030204" pitchFamily="34" charset="0"/>
                        </a:rPr>
                        <a:t>38%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1" i="0" u="none" strike="noStrike">
                          <a:solidFill>
                            <a:srgbClr val="008000"/>
                          </a:solidFill>
                          <a:effectLst/>
                          <a:latin typeface="Calibri" panose="020F0502020204030204" pitchFamily="34" charset="0"/>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1" i="0" u="none" strike="noStrike">
                          <a:solidFill>
                            <a:srgbClr val="008000"/>
                          </a:solidFill>
                          <a:effectLst/>
                          <a:latin typeface="Calibri" panose="020F0502020204030204" pitchFamily="34"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3"/>
                  </a:ext>
                </a:extLst>
              </a:tr>
              <a:tr h="216000">
                <a:tc>
                  <a:txBody>
                    <a:bodyPr/>
                    <a:lstStyle/>
                    <a:p>
                      <a:pPr marL="36000" algn="l" fontAlgn="ctr"/>
                      <a:r>
                        <a:rPr lang="fr-CA" sz="1000" b="0" i="0" u="none" strike="noStrike">
                          <a:solidFill>
                            <a:srgbClr val="000000"/>
                          </a:solidFill>
                          <a:effectLst/>
                          <a:latin typeface="Calibri" panose="020F0502020204030204" pitchFamily="34" charset="0"/>
                        </a:rPr>
                        <a:t>Aucun impact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dirty="0">
                          <a:solidFill>
                            <a:srgbClr val="008000"/>
                          </a:solidFill>
                          <a:effectLst/>
                          <a:latin typeface="Calibri" panose="020F0502020204030204" pitchFamily="34" charset="0"/>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53%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55%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6000">
                <a:tc>
                  <a:txBody>
                    <a:bodyPr/>
                    <a:lstStyle/>
                    <a:p>
                      <a:pPr marL="36000" algn="l" fontAlgn="ctr"/>
                      <a:r>
                        <a:rPr lang="fr-CA" sz="1000" b="0" i="0" u="none" strike="noStrike" dirty="0">
                          <a:solidFill>
                            <a:srgbClr val="000000"/>
                          </a:solidFill>
                          <a:effectLst/>
                          <a:latin typeface="Calibri" panose="020F0502020204030204" pitchFamily="34" charset="0"/>
                        </a:rPr>
                        <a:t>Impact négatif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1" i="0" u="none" strike="noStrike">
                          <a:solidFill>
                            <a:srgbClr val="008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10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13143144"/>
                  </a:ext>
                </a:extLst>
              </a:tr>
            </a:tbl>
          </a:graphicData>
        </a:graphic>
      </p:graphicFrame>
      <p:sp>
        <p:nvSpPr>
          <p:cNvPr id="11" name="Titre 1">
            <a:extLst>
              <a:ext uri="{FF2B5EF4-FFF2-40B4-BE49-F238E27FC236}">
                <a16:creationId xmlns:a16="http://schemas.microsoft.com/office/drawing/2014/main" id="{9EC06C8F-5CDB-4CEA-995C-31E87772F421}"/>
              </a:ext>
            </a:extLst>
          </p:cNvPr>
          <p:cNvSpPr>
            <a:spLocks noGrp="1"/>
          </p:cNvSpPr>
          <p:nvPr>
            <p:ph type="title"/>
            <p:custDataLst>
              <p:tags r:id="rId4"/>
            </p:custDataLst>
          </p:nvPr>
        </p:nvSpPr>
        <p:spPr>
          <a:xfrm>
            <a:off x="239597" y="70836"/>
            <a:ext cx="7239314" cy="676800"/>
          </a:xfrm>
          <a:noFill/>
        </p:spPr>
        <p:txBody>
          <a:bodyPr>
            <a:normAutofit/>
          </a:bodyPr>
          <a:lstStyle/>
          <a:p>
            <a:r>
              <a:rPr lang="fr-CA" sz="1800" dirty="0"/>
              <a:t>Impact sur la décision de travailler pour une entreprise qui afficherait son ouverture envers la diversité sexuelle </a:t>
            </a:r>
            <a:r>
              <a:rPr lang="fr-CA" sz="1400" dirty="0"/>
              <a:t>(suite)</a:t>
            </a:r>
          </a:p>
        </p:txBody>
      </p:sp>
      <p:graphicFrame>
        <p:nvGraphicFramePr>
          <p:cNvPr id="12" name="Tableau 11">
            <a:extLst>
              <a:ext uri="{FF2B5EF4-FFF2-40B4-BE49-F238E27FC236}">
                <a16:creationId xmlns:a16="http://schemas.microsoft.com/office/drawing/2014/main" id="{FAACC4B3-04BA-413D-AD98-5C888B964BCB}"/>
              </a:ext>
            </a:extLst>
          </p:cNvPr>
          <p:cNvGraphicFramePr>
            <a:graphicFrameLocks noGrp="1"/>
          </p:cNvGraphicFramePr>
          <p:nvPr>
            <p:custDataLst>
              <p:tags r:id="rId5"/>
            </p:custDataLst>
            <p:extLst>
              <p:ext uri="{D42A27DB-BD31-4B8C-83A1-F6EECF244321}">
                <p14:modId xmlns:p14="http://schemas.microsoft.com/office/powerpoint/2010/main" val="885242406"/>
              </p:ext>
            </p:extLst>
          </p:nvPr>
        </p:nvGraphicFramePr>
        <p:xfrm>
          <a:off x="239596" y="2779544"/>
          <a:ext cx="8561505" cy="2240280"/>
        </p:xfrm>
        <a:graphic>
          <a:graphicData uri="http://schemas.openxmlformats.org/drawingml/2006/table">
            <a:tbl>
              <a:tblPr firstRow="1" bandRow="1">
                <a:tableStyleId>{5C22544A-7EE6-4342-B048-85BDC9FD1C3A}</a:tableStyleId>
              </a:tblPr>
              <a:tblGrid>
                <a:gridCol w="2853835">
                  <a:extLst>
                    <a:ext uri="{9D8B030D-6E8A-4147-A177-3AD203B41FA5}">
                      <a16:colId xmlns:a16="http://schemas.microsoft.com/office/drawing/2014/main" val="20000"/>
                    </a:ext>
                  </a:extLst>
                </a:gridCol>
                <a:gridCol w="2853835">
                  <a:extLst>
                    <a:ext uri="{9D8B030D-6E8A-4147-A177-3AD203B41FA5}">
                      <a16:colId xmlns:a16="http://schemas.microsoft.com/office/drawing/2014/main" val="20001"/>
                    </a:ext>
                  </a:extLst>
                </a:gridCol>
                <a:gridCol w="2853835">
                  <a:extLst>
                    <a:ext uri="{9D8B030D-6E8A-4147-A177-3AD203B41FA5}">
                      <a16:colId xmlns:a16="http://schemas.microsoft.com/office/drawing/2014/main" val="3326010913"/>
                    </a:ext>
                  </a:extLst>
                </a:gridCol>
              </a:tblGrid>
              <a:tr h="720000">
                <a:tc>
                  <a:txBody>
                    <a:bodyPr/>
                    <a:lstStyle/>
                    <a:p>
                      <a:pPr>
                        <a:spcAft>
                          <a:spcPts val="600"/>
                        </a:spcAft>
                      </a:pPr>
                      <a:r>
                        <a:rPr lang="fr-CA" sz="850" b="1" dirty="0">
                          <a:solidFill>
                            <a:schemeClr val="tx1"/>
                          </a:solidFill>
                          <a:cs typeface="Arial" panose="020B0604020202020204" pitchFamily="34" charset="0"/>
                        </a:rPr>
                        <a:t>La proportion de répondants qui verraient un </a:t>
                      </a:r>
                      <a:r>
                        <a:rPr lang="fr-CA" sz="850" b="1" u="sng" dirty="0">
                          <a:solidFill>
                            <a:schemeClr val="tx1"/>
                          </a:solidFill>
                          <a:cs typeface="Arial" panose="020B0604020202020204" pitchFamily="34" charset="0"/>
                        </a:rPr>
                        <a:t>impact positif</a:t>
                      </a:r>
                      <a:r>
                        <a:rPr lang="fr-CA" sz="850" b="1" dirty="0">
                          <a:solidFill>
                            <a:schemeClr val="tx1"/>
                          </a:solidFill>
                          <a:cs typeface="Arial" panose="020B0604020202020204" pitchFamily="34" charset="0"/>
                        </a:rPr>
                        <a:t> (40%) sur leur décision de travailler pour une entreprise qui afficherait son ouverture envers la diversité sexuelle est significativement plus élevée chez :</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femmes (47%)</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25-34 ans (46%)</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résidents du Québec (45%)</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personnes dont le revenu annuel est de 100 000 $ et plus (46%)</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personnes qui travaillent en bureau / ventes / service (46%) ainsi que les professionnels (47%)</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répondants dont la scolarité est de niveau universitaire (46%)</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personnes homosexuelles (77%) et bisexuelles (61%)</a:t>
                      </a:r>
                    </a:p>
                    <a:p>
                      <a:pPr marL="87313" indent="-87313">
                        <a:buFont typeface="Arial" panose="020B0604020202020204" pitchFamily="34" charset="0"/>
                        <a:buChar char="-"/>
                      </a:pPr>
                      <a:r>
                        <a:rPr lang="fr-CA" sz="850" b="0" dirty="0">
                          <a:solidFill>
                            <a:schemeClr val="tx1"/>
                          </a:solidFill>
                          <a:cs typeface="Arial" panose="020B0604020202020204" pitchFamily="34" charset="0"/>
                        </a:rPr>
                        <a:t>Ceux qui connaissent des personnes homosexuelles dans leur milieu de travail (51%)</a:t>
                      </a:r>
                    </a:p>
                  </a:txBody>
                  <a:tcPr>
                    <a:lnL w="12700" cap="flat" cmpd="sng" algn="ctr">
                      <a:solidFill>
                        <a:srgbClr val="F5841F"/>
                      </a:solidFill>
                      <a:prstDash val="sysDot"/>
                      <a:round/>
                      <a:headEnd type="none" w="med" len="med"/>
                      <a:tailEnd type="none" w="med" len="med"/>
                    </a:lnL>
                    <a:lnR w="12700" cmpd="sng">
                      <a:noFill/>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solidFill>
                      <a:srgbClr val="F5841F">
                        <a:alpha val="15000"/>
                      </a:srgbClr>
                    </a:solidFill>
                  </a:tcPr>
                </a:tc>
                <a:tc>
                  <a:txBody>
                    <a:bodyPr/>
                    <a:lstStyle/>
                    <a:p>
                      <a:pPr>
                        <a:spcAft>
                          <a:spcPts val="600"/>
                        </a:spcAft>
                      </a:pPr>
                      <a:r>
                        <a:rPr lang="fr-CA" sz="850" b="1" dirty="0">
                          <a:solidFill>
                            <a:schemeClr val="tx1"/>
                          </a:solidFill>
                          <a:cs typeface="Arial" panose="020B0604020202020204" pitchFamily="34" charset="0"/>
                        </a:rPr>
                        <a:t>La proportion de répondants qui ne verraient </a:t>
                      </a:r>
                      <a:r>
                        <a:rPr lang="fr-CA" sz="850" b="1" u="sng" dirty="0">
                          <a:solidFill>
                            <a:schemeClr val="tx1"/>
                          </a:solidFill>
                          <a:cs typeface="Arial" panose="020B0604020202020204" pitchFamily="34" charset="0"/>
                        </a:rPr>
                        <a:t>aucun impact</a:t>
                      </a:r>
                      <a:r>
                        <a:rPr lang="fr-CA" sz="850" b="1" dirty="0">
                          <a:solidFill>
                            <a:schemeClr val="tx1"/>
                          </a:solidFill>
                          <a:cs typeface="Arial" panose="020B0604020202020204" pitchFamily="34" charset="0"/>
                        </a:rPr>
                        <a:t> (52%) sur leur décision de travailler pour une entreprise qui afficherait son ouverture envers la diversité sexuelle est significativement plus élevée chez :</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hommes (58%)</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65 ans et plus (64%)</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résidents de l’Alberta (62%)</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travailleurs manuels (62%) ainsi que les retraités (58%)</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personnes hétérosexuelles (55%)</a:t>
                      </a:r>
                    </a:p>
                    <a:p>
                      <a:pPr marL="87313" indent="-87313">
                        <a:buFont typeface="Arial" panose="020B0604020202020204" pitchFamily="34" charset="0"/>
                        <a:buChar char="-"/>
                      </a:pPr>
                      <a:r>
                        <a:rPr lang="fr-CA" sz="850" b="0" dirty="0">
                          <a:solidFill>
                            <a:schemeClr val="tx1"/>
                          </a:solidFill>
                          <a:cs typeface="Arial" panose="020B0604020202020204" pitchFamily="34" charset="0"/>
                        </a:rPr>
                        <a:t>Ceux qui ne connaissent pas de personnes homosexuelles dans leur milieu de travail (59%)</a:t>
                      </a:r>
                    </a:p>
                  </a:txBody>
                  <a:tcPr>
                    <a:lnL w="12700" cmpd="sng">
                      <a:noFill/>
                    </a:lnL>
                    <a:lnR w="12700" cap="flat" cmpd="sng" algn="ctr">
                      <a:noFill/>
                      <a:prstDash val="sysDot"/>
                      <a:round/>
                      <a:headEnd type="none" w="med" len="med"/>
                      <a:tailEnd type="none" w="med" len="med"/>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fr-CA" sz="850" b="1" dirty="0">
                          <a:solidFill>
                            <a:schemeClr val="tx1"/>
                          </a:solidFill>
                          <a:cs typeface="Arial" panose="020B0604020202020204" pitchFamily="34" charset="0"/>
                        </a:rPr>
                        <a:t>La proportion de répondants qui verraient un </a:t>
                      </a:r>
                      <a:r>
                        <a:rPr lang="fr-CA" sz="850" b="1" u="sng" dirty="0">
                          <a:solidFill>
                            <a:schemeClr val="tx1"/>
                          </a:solidFill>
                          <a:cs typeface="Arial" panose="020B0604020202020204" pitchFamily="34" charset="0"/>
                        </a:rPr>
                        <a:t>impact négatif</a:t>
                      </a:r>
                      <a:r>
                        <a:rPr lang="fr-CA" sz="850" b="1" dirty="0">
                          <a:solidFill>
                            <a:schemeClr val="tx1"/>
                          </a:solidFill>
                          <a:cs typeface="Arial" panose="020B0604020202020204" pitchFamily="34" charset="0"/>
                        </a:rPr>
                        <a:t> (7%) sur leur décision de travailler pour une entreprise qui afficherait son ouverture envers la diversité sexuelle est significativement plus élevée chez :</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hommes (9%)</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18-24 ans (12%) et les 35-44 ans (10%)</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résidents de l’Ontario (9%)</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personnes ayant des enfants mineurs (9%)</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personnes dont le revenu annuel est de 40 000 $ à 59 000 $ (11%)</a:t>
                      </a:r>
                    </a:p>
                    <a:p>
                      <a:pPr marL="87313" indent="-87313">
                        <a:buFont typeface="Arial" panose="020B0604020202020204" pitchFamily="34" charset="0"/>
                        <a:buChar char="-"/>
                      </a:pPr>
                      <a:r>
                        <a:rPr lang="fr-CA" sz="850" b="0" dirty="0">
                          <a:solidFill>
                            <a:schemeClr val="tx1"/>
                          </a:solidFill>
                          <a:cs typeface="Arial" panose="020B0604020202020204" pitchFamily="34" charset="0"/>
                        </a:rPr>
                        <a:t>Les travailleurs manuels (13%), les étudiants (12%) ainsi que les personnes sans emploi (17%)</a:t>
                      </a:r>
                    </a:p>
                    <a:p>
                      <a:pPr marL="87313" indent="-87313">
                        <a:buFont typeface="Arial" panose="020B0604020202020204" pitchFamily="34" charset="0"/>
                        <a:buChar char="-"/>
                      </a:pPr>
                      <a:r>
                        <a:rPr lang="fr-CA" sz="850" b="0" dirty="0">
                          <a:solidFill>
                            <a:schemeClr val="tx1"/>
                          </a:solidFill>
                          <a:cs typeface="Arial" panose="020B0604020202020204" pitchFamily="34" charset="0"/>
                        </a:rPr>
                        <a:t>Ceux qui ne connaissent pas de personnes homosexuelles dans leur milieu de travail (10%)</a:t>
                      </a:r>
                    </a:p>
                  </a:txBody>
                  <a:tcPr>
                    <a:lnL w="12700" cmpd="sng">
                      <a:noFill/>
                    </a:lnL>
                    <a:lnR w="12700" cap="flat" cmpd="sng" algn="ctr">
                      <a:solidFill>
                        <a:srgbClr val="F5841F"/>
                      </a:solidFill>
                      <a:prstDash val="sysDot"/>
                      <a:round/>
                      <a:headEnd type="none" w="med" len="med"/>
                      <a:tailEnd type="none" w="med" len="med"/>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solidFill>
                      <a:srgbClr val="F5841F">
                        <a:alpha val="15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78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8400"/>
          </a:xfrm>
          <a:noFill/>
        </p:spPr>
        <p:txBody>
          <a:bodyPr>
            <a:normAutofit/>
          </a:bodyPr>
          <a:lstStyle/>
          <a:p>
            <a:r>
              <a:rPr lang="fr-CA" sz="1800" dirty="0"/>
              <a:t>Démonstration publique d’affection amoureuse entre deux hommes</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852818"/>
            <a:ext cx="8652733" cy="648811"/>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Plus de quatre Canadiens sur dix (43%) se disent </a:t>
            </a:r>
            <a:r>
              <a:rPr lang="fr-CA" sz="1000" u="sng" dirty="0">
                <a:cs typeface="Arial" pitchFamily="34" charset="0"/>
              </a:rPr>
              <a:t>plutôt à l’aise</a:t>
            </a:r>
            <a:r>
              <a:rPr lang="fr-CA" sz="1000" dirty="0">
                <a:cs typeface="Arial" pitchFamily="34" charset="0"/>
              </a:rPr>
              <a:t> avec l’idée que, dans un endroit public, deux hommes s’embrassent amoureusement sur la bouche.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(48%) que chez les résidents du reste du Canada (41%).</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593502"/>
            <a:ext cx="8561503" cy="648811"/>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CFE10. </a:t>
            </a:r>
            <a:r>
              <a:rPr lang="fr-CA" sz="1000" b="1" dirty="0"/>
              <a:t>Personnellement, êtes-vous plutôt à l'aise ou plutôt mal à l'aise avec l'idée que, dans un endroit public, </a:t>
            </a:r>
          </a:p>
          <a:p>
            <a:pPr marL="0" lvl="0" indent="0" algn="ctr">
              <a:spcBef>
                <a:spcPts val="0"/>
              </a:spcBef>
              <a:buNone/>
              <a:defRPr/>
            </a:pPr>
            <a:r>
              <a:rPr lang="fr-CA" sz="1000" b="1" dirty="0"/>
              <a:t>deux hommes s'embrassent amoureusement sur la bouche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1790376613"/>
              </p:ext>
            </p:extLst>
          </p:nvPr>
        </p:nvGraphicFramePr>
        <p:xfrm>
          <a:off x="239597" y="2225889"/>
          <a:ext cx="3963288" cy="28883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Espace réservé du contenu 11">
            <a:extLst>
              <a:ext uri="{FF2B5EF4-FFF2-40B4-BE49-F238E27FC236}">
                <a16:creationId xmlns:a16="http://schemas.microsoft.com/office/drawing/2014/main" id="{918EA147-BE52-45A0-8A5F-8E668AD77ED1}"/>
              </a:ext>
            </a:extLst>
          </p:cNvPr>
          <p:cNvGraphicFramePr>
            <a:graphicFrameLocks/>
          </p:cNvGraphicFramePr>
          <p:nvPr>
            <p:custDataLst>
              <p:tags r:id="rId6"/>
            </p:custDataLst>
            <p:extLst>
              <p:ext uri="{D42A27DB-BD31-4B8C-83A1-F6EECF244321}">
                <p14:modId xmlns:p14="http://schemas.microsoft.com/office/powerpoint/2010/main" val="586503534"/>
              </p:ext>
            </p:extLst>
          </p:nvPr>
        </p:nvGraphicFramePr>
        <p:xfrm>
          <a:off x="4405624" y="2306813"/>
          <a:ext cx="4394248" cy="1200420"/>
        </p:xfrm>
        <a:graphic>
          <a:graphicData uri="http://schemas.openxmlformats.org/drawingml/2006/table">
            <a:tbl>
              <a:tblPr bandRow="1"/>
              <a:tblGrid>
                <a:gridCol w="1170000">
                  <a:extLst>
                    <a:ext uri="{9D8B030D-6E8A-4147-A177-3AD203B41FA5}">
                      <a16:colId xmlns:a16="http://schemas.microsoft.com/office/drawing/2014/main" val="20000"/>
                    </a:ext>
                  </a:extLst>
                </a:gridCol>
                <a:gridCol w="460800">
                  <a:extLst>
                    <a:ext uri="{9D8B030D-6E8A-4147-A177-3AD203B41FA5}">
                      <a16:colId xmlns:a16="http://schemas.microsoft.com/office/drawing/2014/main" val="20001"/>
                    </a:ext>
                  </a:extLst>
                </a:gridCol>
                <a:gridCol w="460800">
                  <a:extLst>
                    <a:ext uri="{9D8B030D-6E8A-4147-A177-3AD203B41FA5}">
                      <a16:colId xmlns:a16="http://schemas.microsoft.com/office/drawing/2014/main" val="20002"/>
                    </a:ext>
                  </a:extLst>
                </a:gridCol>
                <a:gridCol w="460800">
                  <a:extLst>
                    <a:ext uri="{9D8B030D-6E8A-4147-A177-3AD203B41FA5}">
                      <a16:colId xmlns:a16="http://schemas.microsoft.com/office/drawing/2014/main" val="20003"/>
                    </a:ext>
                  </a:extLst>
                </a:gridCol>
                <a:gridCol w="460800">
                  <a:extLst>
                    <a:ext uri="{9D8B030D-6E8A-4147-A177-3AD203B41FA5}">
                      <a16:colId xmlns:a16="http://schemas.microsoft.com/office/drawing/2014/main" val="20004"/>
                    </a:ext>
                  </a:extLst>
                </a:gridCol>
                <a:gridCol w="460800">
                  <a:extLst>
                    <a:ext uri="{9D8B030D-6E8A-4147-A177-3AD203B41FA5}">
                      <a16:colId xmlns:a16="http://schemas.microsoft.com/office/drawing/2014/main" val="20005"/>
                    </a:ext>
                  </a:extLst>
                </a:gridCol>
                <a:gridCol w="460800">
                  <a:extLst>
                    <a:ext uri="{9D8B030D-6E8A-4147-A177-3AD203B41FA5}">
                      <a16:colId xmlns:a16="http://schemas.microsoft.com/office/drawing/2014/main" val="20006"/>
                    </a:ext>
                  </a:extLst>
                </a:gridCol>
                <a:gridCol w="459448">
                  <a:extLst>
                    <a:ext uri="{9D8B030D-6E8A-4147-A177-3AD203B41FA5}">
                      <a16:colId xmlns:a16="http://schemas.microsoft.com/office/drawing/2014/main" val="20007"/>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900" b="1" u="none" dirty="0">
                          <a:solidFill>
                            <a:schemeClr val="bg1"/>
                          </a:solidFill>
                          <a:latin typeface="+mn-lt"/>
                          <a:cs typeface="Arial" panose="020B0604020202020204" pitchFamily="34" charset="0"/>
                        </a:rPr>
                        <a:t>Base</a:t>
                      </a:r>
                      <a:r>
                        <a:rPr lang="fr-CA" sz="900" b="1" u="none" baseline="0" dirty="0">
                          <a:solidFill>
                            <a:schemeClr val="bg1"/>
                          </a:solidFill>
                          <a:latin typeface="+mn-lt"/>
                          <a:cs typeface="Arial" panose="020B0604020202020204" pitchFamily="34" charset="0"/>
                        </a:rPr>
                        <a:t> : </a:t>
                      </a:r>
                      <a:r>
                        <a:rPr lang="fr-FR" sz="900" b="1" i="0" dirty="0">
                          <a:solidFill>
                            <a:schemeClr val="bg1"/>
                          </a:solidFill>
                          <a:latin typeface="+mn-lt"/>
                          <a:cs typeface="Arial" panose="020B0604020202020204" pitchFamily="34" charset="0"/>
                        </a:rPr>
                        <a:t>Tous les répondants</a:t>
                      </a:r>
                      <a:endParaRPr lang="fr-CA" sz="9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Total </a:t>
                      </a:r>
                    </a:p>
                    <a:p>
                      <a:pPr algn="ctr"/>
                      <a:r>
                        <a:rPr lang="fr-CA" sz="9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err="1">
                          <a:solidFill>
                            <a:schemeClr val="bg1"/>
                          </a:solidFill>
                          <a:latin typeface="+mn-lt"/>
                          <a:cs typeface="Arial" panose="020B0604020202020204" pitchFamily="34" charset="0"/>
                        </a:rPr>
                        <a:t>Prov</a:t>
                      </a:r>
                      <a:r>
                        <a:rPr lang="fr-CA" sz="900" b="1" i="0" dirty="0">
                          <a:solidFill>
                            <a:schemeClr val="bg1"/>
                          </a:solidFill>
                          <a:latin typeface="+mn-lt"/>
                          <a:cs typeface="Arial" panose="020B0604020202020204" pitchFamily="34" charset="0"/>
                        </a:rPr>
                        <a:t>. </a:t>
                      </a:r>
                      <a:r>
                        <a:rPr lang="fr-CA" sz="900" b="1" i="0" dirty="0" err="1">
                          <a:solidFill>
                            <a:schemeClr val="bg1"/>
                          </a:solidFill>
                          <a:latin typeface="+mn-lt"/>
                          <a:cs typeface="Arial" panose="020B0604020202020204" pitchFamily="34" charset="0"/>
                        </a:rPr>
                        <a:t>Atl</a:t>
                      </a:r>
                      <a:endParaRPr lang="fr-CA" sz="9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9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9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9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180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9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180000">
                <a:tc>
                  <a:txBody>
                    <a:bodyPr/>
                    <a:lstStyle/>
                    <a:p>
                      <a:pPr marL="36000" algn="l" fontAlgn="ctr"/>
                      <a:r>
                        <a:rPr lang="fr-CA" sz="900" b="0" i="0" u="none" strike="noStrike" dirty="0">
                          <a:solidFill>
                            <a:srgbClr val="000000"/>
                          </a:solidFill>
                          <a:effectLst/>
                          <a:latin typeface="Calibri" panose="020F0502020204030204" pitchFamily="34" charset="0"/>
                        </a:rPr>
                        <a:t>Plutôt à l’aise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0" i="0" u="none" strike="noStrike" dirty="0">
                          <a:solidFill>
                            <a:srgbClr val="000000"/>
                          </a:solidFill>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dirty="0">
                          <a:solidFill>
                            <a:srgbClr val="008000"/>
                          </a:solidFill>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1" i="0" u="none" strike="noStrike" dirty="0">
                          <a:solidFill>
                            <a:srgbClr val="FF0000"/>
                          </a:solidFill>
                          <a:effectLst/>
                          <a:latin typeface="Calibri" panose="020F0502020204030204" pitchFamily="34" charset="0"/>
                        </a:rPr>
                        <a:t>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180000">
                <a:tc>
                  <a:txBody>
                    <a:bodyPr/>
                    <a:lstStyle/>
                    <a:p>
                      <a:pPr marL="36000" algn="l" fontAlgn="ctr"/>
                      <a:r>
                        <a:rPr lang="fr-CA" sz="900" b="0" i="0" u="none" strike="noStrike" dirty="0">
                          <a:solidFill>
                            <a:srgbClr val="000000"/>
                          </a:solidFill>
                          <a:effectLst/>
                          <a:latin typeface="Calibri" panose="020F0502020204030204" pitchFamily="34" charset="0"/>
                        </a:rPr>
                        <a:t>Plutôt mal à l’aise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a:solidFill>
                            <a:srgbClr val="000000"/>
                          </a:solidFill>
                          <a:effectLst/>
                          <a:latin typeface="Calibri" panose="020F0502020204030204" pitchFamily="34" charset="0"/>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1" i="0" u="none" strike="noStrike" dirty="0">
                          <a:solidFill>
                            <a:srgbClr val="008000"/>
                          </a:solidFill>
                          <a:effectLst/>
                          <a:latin typeface="Calibri" panose="020F0502020204030204" pitchFamily="34" charset="0"/>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900" b="0" i="0" u="none" strike="noStrike" dirty="0">
                          <a:solidFill>
                            <a:srgbClr val="000000"/>
                          </a:solidFill>
                          <a:effectLst/>
                          <a:latin typeface="Calibri" panose="020F050202020403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306000">
                <a:tc>
                  <a:txBody>
                    <a:bodyPr/>
                    <a:lstStyle/>
                    <a:p>
                      <a:pPr marL="36000" algn="l" fontAlgn="ctr"/>
                      <a:r>
                        <a:rPr lang="fr-CA" sz="900" b="0" i="0" u="none" strike="noStrike" dirty="0">
                          <a:solidFill>
                            <a:srgbClr val="000000"/>
                          </a:solidFill>
                          <a:effectLst/>
                          <a:latin typeface="Calibri" panose="020F0502020204030204" pitchFamily="34" charset="0"/>
                        </a:rPr>
                        <a:t>Je préfère ne pas répondre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9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1" i="0" u="none" strike="noStrike">
                          <a:solidFill>
                            <a:srgbClr val="FF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1" i="0" u="none" strike="noStrike">
                          <a:solidFill>
                            <a:srgbClr val="008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fr-CA" sz="9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93191700"/>
                  </a:ext>
                </a:extLst>
              </a:tr>
            </a:tbl>
          </a:graphicData>
        </a:graphic>
      </p:graphicFrame>
      <p:sp>
        <p:nvSpPr>
          <p:cNvPr id="15" name="ZoneTexte 14">
            <a:extLst>
              <a:ext uri="{FF2B5EF4-FFF2-40B4-BE49-F238E27FC236}">
                <a16:creationId xmlns:a16="http://schemas.microsoft.com/office/drawing/2014/main" id="{0734065B-671A-432E-9CD7-D107094D4185}"/>
              </a:ext>
            </a:extLst>
          </p:cNvPr>
          <p:cNvSpPr txBox="1"/>
          <p:nvPr>
            <p:custDataLst>
              <p:tags r:id="rId7"/>
            </p:custDataLst>
          </p:nvPr>
        </p:nvSpPr>
        <p:spPr>
          <a:xfrm>
            <a:off x="4405623" y="3567363"/>
            <a:ext cx="4395477" cy="1523494"/>
          </a:xfrm>
          <a:prstGeom prst="rect">
            <a:avLst/>
          </a:prstGeom>
          <a:noFill/>
          <a:ln w="9525">
            <a:solidFill>
              <a:srgbClr val="F5841F"/>
            </a:solidFill>
            <a:prstDash val="sysDot"/>
          </a:ln>
        </p:spPr>
        <p:txBody>
          <a:bodyPr wrap="square" rtlCol="0" anchor="ctr">
            <a:spAutoFit/>
          </a:bodyPr>
          <a:lstStyle/>
          <a:p>
            <a:pPr>
              <a:spcAft>
                <a:spcPts val="600"/>
              </a:spcAft>
            </a:pPr>
            <a:r>
              <a:rPr lang="fr-CA" sz="800" b="1" dirty="0">
                <a:cs typeface="Arial" panose="020B0604020202020204" pitchFamily="34" charset="0"/>
              </a:rPr>
              <a:t>La proportion de répondants qui sont </a:t>
            </a:r>
            <a:r>
              <a:rPr lang="fr-CA" sz="800" b="1" u="sng" dirty="0">
                <a:cs typeface="Arial" panose="020B0604020202020204" pitchFamily="34" charset="0"/>
              </a:rPr>
              <a:t>plutôt à l’aise</a:t>
            </a:r>
            <a:r>
              <a:rPr lang="fr-CA" sz="800" b="1" dirty="0">
                <a:cs typeface="Arial" panose="020B0604020202020204" pitchFamily="34" charset="0"/>
              </a:rPr>
              <a:t> (43%) à l’idée que, dans un endroit public, deux hommes s'embrassent amoureusement sur la bouche est significativement plus élevée chez :</a:t>
            </a:r>
          </a:p>
          <a:p>
            <a:pPr marL="87313" indent="-87313">
              <a:buFont typeface="Arial" panose="020B0604020202020204" pitchFamily="34" charset="0"/>
              <a:buChar char="-"/>
            </a:pPr>
            <a:r>
              <a:rPr lang="fr-CA" sz="800" dirty="0">
                <a:cs typeface="Arial" panose="020B0604020202020204" pitchFamily="34" charset="0"/>
              </a:rPr>
              <a:t>Les femmes (49%)</a:t>
            </a:r>
          </a:p>
          <a:p>
            <a:pPr marL="87313" indent="-87313">
              <a:buFont typeface="Arial" panose="020B0604020202020204" pitchFamily="34" charset="0"/>
              <a:buChar char="-"/>
            </a:pPr>
            <a:r>
              <a:rPr lang="fr-CA" sz="800">
                <a:cs typeface="Arial" panose="020B0604020202020204" pitchFamily="34" charset="0"/>
              </a:rPr>
              <a:t>Les 18-34 ans </a:t>
            </a:r>
            <a:r>
              <a:rPr lang="fr-CA" sz="800" dirty="0">
                <a:cs typeface="Arial" panose="020B0604020202020204" pitchFamily="34" charset="0"/>
              </a:rPr>
              <a:t>(59%) et les 35-44 ans (54%)</a:t>
            </a:r>
          </a:p>
          <a:p>
            <a:pPr marL="87313" indent="-87313">
              <a:buFont typeface="Arial" panose="020B0604020202020204" pitchFamily="34" charset="0"/>
              <a:buChar char="-"/>
            </a:pPr>
            <a:r>
              <a:rPr lang="fr-CA" sz="800" dirty="0">
                <a:cs typeface="Arial" panose="020B0604020202020204" pitchFamily="34" charset="0"/>
              </a:rPr>
              <a:t>Les francophones (51%)</a:t>
            </a:r>
          </a:p>
          <a:p>
            <a:pPr marL="87313" indent="-87313">
              <a:buFont typeface="Arial" panose="020B0604020202020204" pitchFamily="34" charset="0"/>
              <a:buChar char="-"/>
            </a:pPr>
            <a:r>
              <a:rPr lang="fr-CA" sz="800" dirty="0">
                <a:cs typeface="Arial" panose="020B0604020202020204" pitchFamily="34" charset="0"/>
              </a:rPr>
              <a:t>Les résidents du Québec (48%)</a:t>
            </a:r>
          </a:p>
          <a:p>
            <a:pPr marL="87313" indent="-87313">
              <a:buFont typeface="Arial" panose="020B0604020202020204" pitchFamily="34" charset="0"/>
              <a:buChar char="-"/>
            </a:pPr>
            <a:r>
              <a:rPr lang="fr-CA" sz="800" dirty="0">
                <a:cs typeface="Arial" panose="020B0604020202020204" pitchFamily="34" charset="0"/>
              </a:rPr>
              <a:t>Les personnes qui travaillent en bureau / ventes / service (50%), les professionnels (50%) ainsi que les étudiants (62%)</a:t>
            </a:r>
          </a:p>
          <a:p>
            <a:pPr marL="87313" indent="-87313">
              <a:buFont typeface="Arial" panose="020B0604020202020204" pitchFamily="34" charset="0"/>
              <a:buChar char="-"/>
            </a:pPr>
            <a:r>
              <a:rPr lang="fr-CA" sz="800" dirty="0">
                <a:cs typeface="Arial" panose="020B0604020202020204" pitchFamily="34" charset="0"/>
              </a:rPr>
              <a:t>Les répondants dont la scolarité est de niveau universitaire (48%)</a:t>
            </a:r>
          </a:p>
          <a:p>
            <a:pPr marL="87313" indent="-87313">
              <a:buFont typeface="Arial" panose="020B0604020202020204" pitchFamily="34" charset="0"/>
              <a:buChar char="-"/>
            </a:pPr>
            <a:r>
              <a:rPr lang="fr-CA" sz="800" dirty="0">
                <a:cs typeface="Arial" panose="020B0604020202020204" pitchFamily="34" charset="0"/>
              </a:rPr>
              <a:t>Les personnes homosexuelles (86%) et bisexuelles (85%)</a:t>
            </a:r>
          </a:p>
          <a:p>
            <a:pPr marL="87313" indent="-87313">
              <a:buFont typeface="Arial" panose="020B0604020202020204" pitchFamily="34" charset="0"/>
              <a:buChar char="-"/>
            </a:pPr>
            <a:r>
              <a:rPr lang="fr-CA" sz="800" dirty="0">
                <a:cs typeface="Arial" panose="020B0604020202020204" pitchFamily="34" charset="0"/>
              </a:rPr>
              <a:t>Ceux qui connaissent des personnes homosexuelles dans leur milieu de travail (56%)</a:t>
            </a:r>
          </a:p>
        </p:txBody>
      </p:sp>
    </p:spTree>
    <p:extLst>
      <p:ext uri="{BB962C8B-B14F-4D97-AF65-F5344CB8AC3E}">
        <p14:creationId xmlns:p14="http://schemas.microsoft.com/office/powerpoint/2010/main" val="24366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67F6EBD-B178-449E-B96B-BAE9A7FD125B}"/>
              </a:ext>
            </a:extLst>
          </p:cNvPr>
          <p:cNvPicPr>
            <a:picLocks/>
          </p:cNvPicPr>
          <p:nvPr>
            <p:custDataLst>
              <p:tags r:id="rId1"/>
            </p:custDataLst>
          </p:nvPr>
        </p:nvPicPr>
        <p:blipFill>
          <a:blip r:embed="rId5"/>
          <a:stretch>
            <a:fillRect/>
          </a:stretch>
        </p:blipFill>
        <p:spPr>
          <a:xfrm>
            <a:off x="0" y="64547"/>
            <a:ext cx="9144000" cy="5076000"/>
          </a:xfrm>
          <a:prstGeom prst="rect">
            <a:avLst/>
          </a:prstGeom>
        </p:spPr>
      </p:pic>
      <p:sp>
        <p:nvSpPr>
          <p:cNvPr id="3" name="Titre 2">
            <a:extLst>
              <a:ext uri="{FF2B5EF4-FFF2-40B4-BE49-F238E27FC236}">
                <a16:creationId xmlns:a16="http://schemas.microsoft.com/office/drawing/2014/main" id="{963F5E75-9E21-43FA-9E78-3960E007F63A}"/>
              </a:ext>
            </a:extLst>
          </p:cNvPr>
          <p:cNvSpPr>
            <a:spLocks noGrp="1"/>
          </p:cNvSpPr>
          <p:nvPr>
            <p:ph type="title"/>
            <p:custDataLst>
              <p:tags r:id="rId2"/>
            </p:custDataLst>
          </p:nvPr>
        </p:nvSpPr>
        <p:spPr/>
        <p:txBody>
          <a:bodyPr>
            <a:normAutofit/>
          </a:bodyPr>
          <a:lstStyle/>
          <a:p>
            <a:r>
              <a:rPr lang="fr-CA" sz="3200" dirty="0"/>
              <a:t>Profil des répondants</a:t>
            </a:r>
          </a:p>
        </p:txBody>
      </p:sp>
      <p:pic>
        <p:nvPicPr>
          <p:cNvPr id="4" name="Picture 8">
            <a:extLst>
              <a:ext uri="{FF2B5EF4-FFF2-40B4-BE49-F238E27FC236}">
                <a16:creationId xmlns:a16="http://schemas.microsoft.com/office/drawing/2014/main" id="{522A34F9-C5F3-4016-AA13-F05730F0C60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9433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Orientation sexuelle</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a:xfrm>
            <a:off x="7011449" y="4767263"/>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3"/>
            </p:custDataLst>
          </p:nvPr>
        </p:nvSpPr>
        <p:spPr>
          <a:xfrm>
            <a:off x="239597" y="855270"/>
            <a:ext cx="8561503" cy="51148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CFE11. </a:t>
            </a:r>
            <a:r>
              <a:rPr lang="fr-CA" sz="1000" b="1" dirty="0"/>
              <a:t>La question suivante porte sur votre orientation sexuelle. Vous considérez-vous...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14" name="Graphique 13">
            <a:extLst>
              <a:ext uri="{FF2B5EF4-FFF2-40B4-BE49-F238E27FC236}">
                <a16:creationId xmlns:a16="http://schemas.microsoft.com/office/drawing/2014/main" id="{E6AA6A3E-5966-4BDF-996C-02EB632881B6}"/>
              </a:ext>
            </a:extLst>
          </p:cNvPr>
          <p:cNvGraphicFramePr/>
          <p:nvPr>
            <p:custDataLst>
              <p:tags r:id="rId4"/>
            </p:custDataLst>
            <p:extLst>
              <p:ext uri="{D42A27DB-BD31-4B8C-83A1-F6EECF244321}">
                <p14:modId xmlns:p14="http://schemas.microsoft.com/office/powerpoint/2010/main" val="917948098"/>
              </p:ext>
            </p:extLst>
          </p:nvPr>
        </p:nvGraphicFramePr>
        <p:xfrm>
          <a:off x="239597" y="1355636"/>
          <a:ext cx="8561503" cy="22264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Espace réservé du contenu 11">
            <a:extLst>
              <a:ext uri="{FF2B5EF4-FFF2-40B4-BE49-F238E27FC236}">
                <a16:creationId xmlns:a16="http://schemas.microsoft.com/office/drawing/2014/main" id="{DCCCBC4C-679A-4A92-82CE-C4E8CBB1F675}"/>
              </a:ext>
            </a:extLst>
          </p:cNvPr>
          <p:cNvGraphicFramePr>
            <a:graphicFrameLocks/>
          </p:cNvGraphicFramePr>
          <p:nvPr>
            <p:custDataLst>
              <p:tags r:id="rId5"/>
            </p:custDataLst>
            <p:extLst>
              <p:ext uri="{D42A27DB-BD31-4B8C-83A1-F6EECF244321}">
                <p14:modId xmlns:p14="http://schemas.microsoft.com/office/powerpoint/2010/main" val="2598073973"/>
              </p:ext>
            </p:extLst>
          </p:nvPr>
        </p:nvGraphicFramePr>
        <p:xfrm>
          <a:off x="239597" y="3460698"/>
          <a:ext cx="8561507" cy="1578420"/>
        </p:xfrm>
        <a:graphic>
          <a:graphicData uri="http://schemas.openxmlformats.org/drawingml/2006/table">
            <a:tbl>
              <a:tblPr bandRow="1"/>
              <a:tblGrid>
                <a:gridCol w="4131067">
                  <a:extLst>
                    <a:ext uri="{9D8B030D-6E8A-4147-A177-3AD203B41FA5}">
                      <a16:colId xmlns:a16="http://schemas.microsoft.com/office/drawing/2014/main" val="20000"/>
                    </a:ext>
                  </a:extLst>
                </a:gridCol>
                <a:gridCol w="632920">
                  <a:extLst>
                    <a:ext uri="{9D8B030D-6E8A-4147-A177-3AD203B41FA5}">
                      <a16:colId xmlns:a16="http://schemas.microsoft.com/office/drawing/2014/main" val="20001"/>
                    </a:ext>
                  </a:extLst>
                </a:gridCol>
                <a:gridCol w="632920">
                  <a:extLst>
                    <a:ext uri="{9D8B030D-6E8A-4147-A177-3AD203B41FA5}">
                      <a16:colId xmlns:a16="http://schemas.microsoft.com/office/drawing/2014/main" val="20002"/>
                    </a:ext>
                  </a:extLst>
                </a:gridCol>
                <a:gridCol w="632920">
                  <a:extLst>
                    <a:ext uri="{9D8B030D-6E8A-4147-A177-3AD203B41FA5}">
                      <a16:colId xmlns:a16="http://schemas.microsoft.com/office/drawing/2014/main" val="20003"/>
                    </a:ext>
                  </a:extLst>
                </a:gridCol>
                <a:gridCol w="632920">
                  <a:extLst>
                    <a:ext uri="{9D8B030D-6E8A-4147-A177-3AD203B41FA5}">
                      <a16:colId xmlns:a16="http://schemas.microsoft.com/office/drawing/2014/main" val="20004"/>
                    </a:ext>
                  </a:extLst>
                </a:gridCol>
                <a:gridCol w="632920">
                  <a:extLst>
                    <a:ext uri="{9D8B030D-6E8A-4147-A177-3AD203B41FA5}">
                      <a16:colId xmlns:a16="http://schemas.microsoft.com/office/drawing/2014/main" val="20005"/>
                    </a:ext>
                  </a:extLst>
                </a:gridCol>
                <a:gridCol w="632920">
                  <a:extLst>
                    <a:ext uri="{9D8B030D-6E8A-4147-A177-3AD203B41FA5}">
                      <a16:colId xmlns:a16="http://schemas.microsoft.com/office/drawing/2014/main" val="20006"/>
                    </a:ext>
                  </a:extLst>
                </a:gridCol>
                <a:gridCol w="632920">
                  <a:extLst>
                    <a:ext uri="{9D8B030D-6E8A-4147-A177-3AD203B41FA5}">
                      <a16:colId xmlns:a16="http://schemas.microsoft.com/office/drawing/2014/main" val="20007"/>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900" b="1" i="0" u="none" dirty="0">
                          <a:solidFill>
                            <a:schemeClr val="bg1"/>
                          </a:solidFill>
                          <a:latin typeface="+mn-lt"/>
                          <a:cs typeface="Arial" panose="020B0604020202020204" pitchFamily="34" charset="0"/>
                        </a:rPr>
                        <a:t>Base</a:t>
                      </a:r>
                      <a:r>
                        <a:rPr lang="fr-CA" sz="900" b="1" i="0" u="none" baseline="0" dirty="0">
                          <a:solidFill>
                            <a:schemeClr val="bg1"/>
                          </a:solidFill>
                          <a:latin typeface="+mn-lt"/>
                          <a:cs typeface="Arial" panose="020B0604020202020204" pitchFamily="34" charset="0"/>
                        </a:rPr>
                        <a:t> : Tous les répondants</a:t>
                      </a:r>
                      <a:endParaRPr lang="fr-CA" sz="9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Total </a:t>
                      </a:r>
                    </a:p>
                    <a:p>
                      <a:pPr algn="ctr"/>
                      <a:r>
                        <a:rPr lang="fr-CA" sz="9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err="1">
                          <a:solidFill>
                            <a:schemeClr val="bg1"/>
                          </a:solidFill>
                          <a:latin typeface="+mn-lt"/>
                          <a:cs typeface="Arial" panose="020B0604020202020204" pitchFamily="34" charset="0"/>
                        </a:rPr>
                        <a:t>Prov</a:t>
                      </a:r>
                      <a:r>
                        <a:rPr lang="fr-CA" sz="900" b="1" i="0" dirty="0">
                          <a:solidFill>
                            <a:schemeClr val="bg1"/>
                          </a:solidFill>
                          <a:latin typeface="+mn-lt"/>
                          <a:cs typeface="Arial" panose="020B0604020202020204" pitchFamily="34" charset="0"/>
                        </a:rPr>
                        <a:t>. </a:t>
                      </a:r>
                      <a:r>
                        <a:rPr lang="fr-CA" sz="900" b="1" i="0" dirty="0" err="1">
                          <a:solidFill>
                            <a:schemeClr val="bg1"/>
                          </a:solidFill>
                          <a:latin typeface="+mn-lt"/>
                          <a:cs typeface="Arial" panose="020B0604020202020204" pitchFamily="34" charset="0"/>
                        </a:rPr>
                        <a:t>Atl</a:t>
                      </a:r>
                      <a:endParaRPr lang="fr-CA" sz="9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9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9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9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9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180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9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chemeClr val="bg1"/>
                          </a:solidFill>
                          <a:effectLst/>
                          <a:latin typeface="Calibri"/>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900" b="1" i="0" u="none" strike="noStrike" dirty="0">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180000">
                <a:tc>
                  <a:txBody>
                    <a:bodyPr/>
                    <a:lstStyle/>
                    <a:p>
                      <a:pPr>
                        <a:lnSpc>
                          <a:spcPct val="115000"/>
                        </a:lnSpc>
                        <a:spcAft>
                          <a:spcPts val="0"/>
                        </a:spcAft>
                      </a:pPr>
                      <a:r>
                        <a:rPr lang="fr-CA" sz="900" b="1" dirty="0" err="1">
                          <a:solidFill>
                            <a:schemeClr val="tx1"/>
                          </a:solidFill>
                          <a:effectLst/>
                          <a:latin typeface="Calibri"/>
                          <a:ea typeface="MS Mincho"/>
                          <a:cs typeface="Arial"/>
                        </a:rPr>
                        <a:t>Hétérosexuel.le</a:t>
                      </a:r>
                      <a:r>
                        <a:rPr lang="fr-CA" sz="900" b="1" dirty="0">
                          <a:solidFill>
                            <a:schemeClr val="tx1"/>
                          </a:solidFill>
                          <a:effectLst/>
                          <a:latin typeface="Calibri"/>
                          <a:ea typeface="MS Mincho"/>
                          <a:cs typeface="Arial"/>
                        </a:rPr>
                        <a:t> </a:t>
                      </a:r>
                      <a:r>
                        <a:rPr lang="fr-CA" sz="900" dirty="0">
                          <a:solidFill>
                            <a:schemeClr val="tx1"/>
                          </a:solidFill>
                          <a:effectLst/>
                          <a:latin typeface="Calibri"/>
                          <a:ea typeface="MS Mincho"/>
                          <a:cs typeface="Tahoma"/>
                        </a:rPr>
                        <a:t>(attirance ou relations sexuelles avec les personnes du sexe opposé)</a:t>
                      </a:r>
                      <a:endParaRPr lang="fr-CA" sz="900" dirty="0">
                        <a:solidFill>
                          <a:schemeClr val="tx1"/>
                        </a:solidFill>
                        <a:effectLst/>
                        <a:latin typeface="Calibri"/>
                        <a:ea typeface="MS Mincho"/>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24000">
                <a:tc>
                  <a:txBody>
                    <a:bodyPr/>
                    <a:lstStyle/>
                    <a:p>
                      <a:pPr>
                        <a:lnSpc>
                          <a:spcPct val="115000"/>
                        </a:lnSpc>
                        <a:spcAft>
                          <a:spcPts val="0"/>
                        </a:spcAft>
                      </a:pPr>
                      <a:r>
                        <a:rPr lang="fr-CA" sz="900" b="1" dirty="0" err="1">
                          <a:solidFill>
                            <a:schemeClr val="tx1"/>
                          </a:solidFill>
                          <a:effectLst/>
                          <a:latin typeface="+mn-lt"/>
                          <a:ea typeface="MS Mincho"/>
                          <a:cs typeface="Arial"/>
                        </a:rPr>
                        <a:t>Homosexuel.le</a:t>
                      </a:r>
                      <a:r>
                        <a:rPr lang="fr-CA" sz="900" b="0" dirty="0">
                          <a:solidFill>
                            <a:schemeClr val="tx1"/>
                          </a:solidFill>
                          <a:effectLst/>
                          <a:latin typeface="+mn-lt"/>
                          <a:ea typeface="MS Mincho"/>
                          <a:cs typeface="Arial"/>
                        </a:rPr>
                        <a:t>, c'est-à-dire gai ou lesbienne (attirance ou relations sexuelles avec les personnes du même sexe)</a:t>
                      </a:r>
                      <a:endParaRPr lang="fr-CA" sz="900" b="0" dirty="0">
                        <a:solidFill>
                          <a:schemeClr val="tx1"/>
                        </a:solidFill>
                        <a:effectLst/>
                        <a:latin typeface="Calibri"/>
                        <a:ea typeface="MS Mincho"/>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80000">
                <a:tc>
                  <a:txBody>
                    <a:bodyPr/>
                    <a:lstStyle/>
                    <a:p>
                      <a:pPr>
                        <a:lnSpc>
                          <a:spcPct val="115000"/>
                        </a:lnSpc>
                        <a:spcAft>
                          <a:spcPts val="0"/>
                        </a:spcAft>
                      </a:pPr>
                      <a:r>
                        <a:rPr lang="fr-CA" sz="900" b="1" dirty="0" err="1">
                          <a:solidFill>
                            <a:schemeClr val="tx1"/>
                          </a:solidFill>
                          <a:effectLst/>
                          <a:latin typeface="Calibri"/>
                          <a:ea typeface="MS Mincho"/>
                          <a:cs typeface="Arial"/>
                        </a:rPr>
                        <a:t>Bisexuel.le</a:t>
                      </a:r>
                      <a:r>
                        <a:rPr lang="fr-CA" sz="900" dirty="0">
                          <a:solidFill>
                            <a:schemeClr val="tx1"/>
                          </a:solidFill>
                          <a:effectLst/>
                          <a:latin typeface="Calibri"/>
                          <a:ea typeface="MS Mincho"/>
                          <a:cs typeface="Arial"/>
                        </a:rPr>
                        <a:t> (</a:t>
                      </a:r>
                      <a:r>
                        <a:rPr lang="fr-CA" sz="900" dirty="0">
                          <a:solidFill>
                            <a:schemeClr val="tx1"/>
                          </a:solidFill>
                          <a:effectLst/>
                          <a:latin typeface="Calibri"/>
                          <a:ea typeface="MS Mincho"/>
                          <a:cs typeface="Tahoma"/>
                        </a:rPr>
                        <a:t>attirance ou </a:t>
                      </a:r>
                      <a:r>
                        <a:rPr lang="fr-CA" sz="900" dirty="0">
                          <a:solidFill>
                            <a:schemeClr val="tx1"/>
                          </a:solidFill>
                          <a:effectLst/>
                          <a:latin typeface="Calibri"/>
                          <a:ea typeface="MS Mincho"/>
                          <a:cs typeface="Arial"/>
                        </a:rPr>
                        <a:t>relations sexuelles avec les personnes des deux sexes)</a:t>
                      </a:r>
                      <a:endParaRPr lang="fr-CA" sz="900" dirty="0">
                        <a:solidFill>
                          <a:schemeClr val="tx1"/>
                        </a:solidFill>
                        <a:effectLst/>
                        <a:latin typeface="Calibri"/>
                        <a:ea typeface="MS Mincho"/>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9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80000">
                <a:tc>
                  <a:txBody>
                    <a:bodyPr/>
                    <a:lstStyle/>
                    <a:p>
                      <a:pPr>
                        <a:lnSpc>
                          <a:spcPct val="115000"/>
                        </a:lnSpc>
                        <a:spcAft>
                          <a:spcPts val="0"/>
                        </a:spcAft>
                      </a:pPr>
                      <a:r>
                        <a:rPr lang="fr-CA" sz="900">
                          <a:effectLst/>
                          <a:latin typeface="Calibri"/>
                          <a:ea typeface="MS Mincho"/>
                          <a:cs typeface="Arial"/>
                        </a:rPr>
                        <a:t>Je ne sais pas</a:t>
                      </a:r>
                      <a:endParaRPr lang="fr-CA" sz="900">
                        <a:effectLst/>
                        <a:latin typeface="Calibri"/>
                        <a:ea typeface="MS Mincho"/>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180000">
                <a:tc>
                  <a:txBody>
                    <a:bodyPr/>
                    <a:lstStyle/>
                    <a:p>
                      <a:pPr>
                        <a:lnSpc>
                          <a:spcPct val="115000"/>
                        </a:lnSpc>
                        <a:spcAft>
                          <a:spcPts val="0"/>
                        </a:spcAft>
                      </a:pPr>
                      <a:r>
                        <a:rPr lang="fr-CA" sz="900" dirty="0">
                          <a:effectLst/>
                          <a:latin typeface="Calibri"/>
                          <a:ea typeface="MS Mincho"/>
                          <a:cs typeface="Arial"/>
                        </a:rPr>
                        <a:t>Je préfère ne pas répondre</a:t>
                      </a:r>
                      <a:endParaRPr lang="fr-CA" sz="900" dirty="0">
                        <a:effectLst/>
                        <a:latin typeface="Calibri"/>
                        <a:ea typeface="MS Mincho"/>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1" i="0" u="none" strike="noStrike">
                          <a:solidFill>
                            <a:srgbClr val="008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9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3402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Profil des répondants</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graphicFrame>
        <p:nvGraphicFramePr>
          <p:cNvPr id="14" name="Tableau 13">
            <a:extLst>
              <a:ext uri="{FF2B5EF4-FFF2-40B4-BE49-F238E27FC236}">
                <a16:creationId xmlns:a16="http://schemas.microsoft.com/office/drawing/2014/main" id="{B3F97C67-68E3-4261-A2B4-CF8510544C77}"/>
              </a:ext>
            </a:extLst>
          </p:cNvPr>
          <p:cNvGraphicFramePr>
            <a:graphicFrameLocks noGrp="1"/>
          </p:cNvGraphicFramePr>
          <p:nvPr>
            <p:custDataLst>
              <p:tags r:id="rId3"/>
            </p:custDataLst>
            <p:extLst>
              <p:ext uri="{D42A27DB-BD31-4B8C-83A1-F6EECF244321}">
                <p14:modId xmlns:p14="http://schemas.microsoft.com/office/powerpoint/2010/main" val="352715004"/>
              </p:ext>
            </p:extLst>
          </p:nvPr>
        </p:nvGraphicFramePr>
        <p:xfrm>
          <a:off x="1118069" y="627669"/>
          <a:ext cx="2720401" cy="4318841"/>
        </p:xfrm>
        <a:graphic>
          <a:graphicData uri="http://schemas.openxmlformats.org/drawingml/2006/table">
            <a:tbl>
              <a:tblPr/>
              <a:tblGrid>
                <a:gridCol w="2072401">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tblGrid>
              <a:tr h="35884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fr-CA" sz="1000" b="0" i="0" u="none" strike="noStrike" dirty="0">
                          <a:solidFill>
                            <a:srgbClr val="000000"/>
                          </a:solidFill>
                          <a:effectLst/>
                          <a:latin typeface="+mn-lt"/>
                          <a:cs typeface="Arial" pitchFamily="34" charset="0"/>
                        </a:rPr>
                        <a:t> </a:t>
                      </a:r>
                    </a:p>
                  </a:txBody>
                  <a:tcPr marL="9508" marR="9508" marT="95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rtl="0" fontAlgn="ctr"/>
                      <a:r>
                        <a:rPr lang="fr-CA" sz="1000" b="1" i="0" u="none" strike="noStrike" dirty="0">
                          <a:solidFill>
                            <a:srgbClr val="FFFFFF"/>
                          </a:solidFill>
                          <a:effectLst/>
                          <a:latin typeface="+mn-lt"/>
                          <a:cs typeface="Arial" pitchFamily="34" charset="0"/>
                        </a:rPr>
                        <a:t>TOTAL</a:t>
                      </a:r>
                    </a:p>
                  </a:txBody>
                  <a:tcPr marL="9508"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fr-CA" sz="1000" b="1" i="0" u="none" strike="noStrike" dirty="0">
                          <a:solidFill>
                            <a:schemeClr val="bg1"/>
                          </a:solidFill>
                          <a:effectLst/>
                          <a:latin typeface="+mn-lt"/>
                          <a:cs typeface="Arial" pitchFamily="34" charset="0"/>
                        </a:rPr>
                        <a:t>n=</a:t>
                      </a:r>
                    </a:p>
                  </a:txBody>
                  <a:tcPr marL="36000" marR="36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algn="ctr" defTabSz="914400" rtl="0" eaLnBrk="1" fontAlgn="t" latinLnBrk="0" hangingPunct="1"/>
                      <a:r>
                        <a:rPr lang="fr-CA" sz="1000" b="1" i="0" u="none" strike="noStrike" kern="1200" dirty="0">
                          <a:solidFill>
                            <a:schemeClr val="bg1"/>
                          </a:solidFill>
                          <a:effectLst/>
                          <a:latin typeface="+mn-lt"/>
                          <a:ea typeface="+mn-ea"/>
                          <a:cs typeface="Arial" pitchFamily="34" charset="0"/>
                        </a:rPr>
                        <a:t>1517</a:t>
                      </a:r>
                    </a:p>
                  </a:txBody>
                  <a:tcPr marL="9508"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rtl="0" fontAlgn="ctr"/>
                      <a:r>
                        <a:rPr lang="fr-CA" sz="1000" b="1" i="0" u="none" strike="noStrike" dirty="0">
                          <a:solidFill>
                            <a:srgbClr val="000000"/>
                          </a:solidFill>
                          <a:effectLst/>
                          <a:latin typeface="+mn-lt"/>
                          <a:cs typeface="Arial" pitchFamily="34" charset="0"/>
                        </a:rPr>
                        <a:t>Sexe</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endParaRPr lang="fr-CA" sz="1000" dirty="0">
                        <a:latin typeface="+mn-lt"/>
                        <a:cs typeface="Arial" pitchFamily="34" charset="0"/>
                      </a:endParaRPr>
                    </a:p>
                  </a:txBody>
                  <a:tcPr marL="9508" marR="9508" marT="95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2"/>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rtl="0" fontAlgn="ctr"/>
                      <a:r>
                        <a:rPr lang="fr-CA" sz="1000" b="0" i="0" u="none" strike="noStrike" dirty="0">
                          <a:solidFill>
                            <a:srgbClr val="000000"/>
                          </a:solidFill>
                          <a:effectLst/>
                          <a:latin typeface="+mn-lt"/>
                          <a:cs typeface="Arial" pitchFamily="34" charset="0"/>
                        </a:rPr>
                        <a:t>Homme</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rtl="0" fontAlgn="ctr"/>
                      <a:r>
                        <a:rPr lang="fr-CA" sz="1000" b="0" i="0" u="none" strike="noStrike" dirty="0">
                          <a:solidFill>
                            <a:srgbClr val="000000"/>
                          </a:solidFill>
                          <a:effectLst/>
                          <a:latin typeface="+mn-lt"/>
                          <a:cs typeface="Arial" pitchFamily="34" charset="0"/>
                        </a:rPr>
                        <a:t>Femme</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rtl="0" fontAlgn="ctr"/>
                      <a:r>
                        <a:rPr lang="fr-CA" sz="1000" b="1" i="0" u="none" strike="noStrike" dirty="0">
                          <a:solidFill>
                            <a:srgbClr val="000000"/>
                          </a:solidFill>
                          <a:effectLst/>
                          <a:latin typeface="+mn-lt"/>
                          <a:cs typeface="Arial" pitchFamily="34" charset="0"/>
                        </a:rPr>
                        <a:t>Age</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endParaRPr lang="fr-CA" sz="1000" dirty="0">
                        <a:latin typeface="+mn-lt"/>
                        <a:cs typeface="Arial" pitchFamily="34" charset="0"/>
                      </a:endParaRPr>
                    </a:p>
                  </a:txBody>
                  <a:tcPr marL="9508"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5"/>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18-24 ans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25-34 ans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35-44 ans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45-54 ans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9"/>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55-64 ans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0"/>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65 ans</a:t>
                      </a:r>
                      <a:r>
                        <a:rPr lang="fr-CA" sz="1000" b="0" i="0" u="none" strike="noStrike" kern="1200" baseline="0" dirty="0">
                          <a:solidFill>
                            <a:srgbClr val="000000"/>
                          </a:solidFill>
                          <a:effectLst/>
                          <a:latin typeface="+mn-lt"/>
                          <a:ea typeface="+mn-ea"/>
                          <a:cs typeface="Arial" pitchFamily="34" charset="0"/>
                        </a:rPr>
                        <a:t> et plus</a:t>
                      </a:r>
                      <a:endParaRPr lang="fr-CA" sz="1000" b="0" i="0" u="none" strike="noStrike" kern="1200" dirty="0">
                        <a:solidFill>
                          <a:srgbClr val="000000"/>
                        </a:solidFill>
                        <a:effectLst/>
                        <a:latin typeface="+mn-lt"/>
                        <a:ea typeface="+mn-ea"/>
                        <a:cs typeface="Arial" pitchFamily="34" charset="0"/>
                      </a:endParaRP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1"/>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rtl="0" fontAlgn="ctr"/>
                      <a:r>
                        <a:rPr lang="fr-CA" sz="1000" b="1" i="0" u="none" strike="noStrike" dirty="0">
                          <a:solidFill>
                            <a:srgbClr val="000000"/>
                          </a:solidFill>
                          <a:effectLst/>
                          <a:latin typeface="+mn-lt"/>
                          <a:cs typeface="Arial" pitchFamily="34" charset="0"/>
                        </a:rPr>
                        <a:t>Langue</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endParaRPr lang="fr-CA" sz="1000" dirty="0">
                        <a:latin typeface="+mn-lt"/>
                        <a:cs typeface="Arial" pitchFamily="34" charset="0"/>
                      </a:endParaRPr>
                    </a:p>
                  </a:txBody>
                  <a:tcPr marL="9508"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12"/>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Francophones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3"/>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Anglophones</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4"/>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82550" indent="0" algn="l" defTabSz="914400" rtl="0" eaLnBrk="1" fontAlgn="ctr" latinLnBrk="0" hangingPunct="1"/>
                      <a:r>
                        <a:rPr lang="fr-CA" sz="1000" b="0" i="0" u="none" strike="noStrike" kern="1200" dirty="0">
                          <a:solidFill>
                            <a:srgbClr val="000000"/>
                          </a:solidFill>
                          <a:effectLst/>
                          <a:latin typeface="+mn-lt"/>
                          <a:ea typeface="+mn-ea"/>
                          <a:cs typeface="Arial" pitchFamily="34" charset="0"/>
                        </a:rPr>
                        <a:t>Autre</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5"/>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rtl="0" fontAlgn="ctr"/>
                      <a:r>
                        <a:rPr lang="fr-CA" sz="1000" b="1" i="0" u="none" strike="noStrike" dirty="0">
                          <a:solidFill>
                            <a:srgbClr val="000000"/>
                          </a:solidFill>
                          <a:effectLst/>
                          <a:latin typeface="+mn-lt"/>
                          <a:cs typeface="Arial" pitchFamily="34" charset="0"/>
                        </a:rPr>
                        <a:t>Scolarité</a:t>
                      </a:r>
                    </a:p>
                  </a:txBody>
                  <a:tcPr marL="36000"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endParaRPr lang="fr-CA" sz="1000" dirty="0">
                        <a:latin typeface="+mn-lt"/>
                        <a:cs typeface="Arial" pitchFamily="34" charset="0"/>
                      </a:endParaRPr>
                    </a:p>
                  </a:txBody>
                  <a:tcPr marL="9508" marR="9508" marT="95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16"/>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latin typeface="+mn-lt"/>
                        </a:rPr>
                        <a:t>Primaire / Secondaire</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7"/>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latin typeface="+mn-lt"/>
                        </a:rPr>
                        <a:t>Collégial</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8"/>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latin typeface="+mn-lt"/>
                        </a:rPr>
                        <a:t>Universitaire</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9"/>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1" i="0" u="none" strike="noStrike" dirty="0">
                          <a:solidFill>
                            <a:srgbClr val="000000"/>
                          </a:solidFill>
                          <a:effectLst/>
                          <a:latin typeface="+mn-lt"/>
                        </a:rPr>
                        <a:t>Enfant</a:t>
                      </a:r>
                    </a:p>
                  </a:txBody>
                  <a:tcPr marL="36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endParaRPr lang="fr-CA" sz="1000" b="1"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20"/>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Oui</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21"/>
                  </a:ext>
                </a:extLst>
              </a:tr>
              <a:tr h="1800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Non</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22"/>
                  </a:ext>
                </a:extLst>
              </a:tr>
            </a:tbl>
          </a:graphicData>
        </a:graphic>
      </p:graphicFrame>
      <p:graphicFrame>
        <p:nvGraphicFramePr>
          <p:cNvPr id="15" name="Tableau 14">
            <a:extLst>
              <a:ext uri="{FF2B5EF4-FFF2-40B4-BE49-F238E27FC236}">
                <a16:creationId xmlns:a16="http://schemas.microsoft.com/office/drawing/2014/main" id="{5D291A97-AE35-4EAA-8760-83FA82EB9E5E}"/>
              </a:ext>
            </a:extLst>
          </p:cNvPr>
          <p:cNvGraphicFramePr>
            <a:graphicFrameLocks noGrp="1"/>
          </p:cNvGraphicFramePr>
          <p:nvPr>
            <p:custDataLst>
              <p:tags r:id="rId4"/>
            </p:custDataLst>
            <p:extLst>
              <p:ext uri="{D42A27DB-BD31-4B8C-83A1-F6EECF244321}">
                <p14:modId xmlns:p14="http://schemas.microsoft.com/office/powerpoint/2010/main" val="309056682"/>
              </p:ext>
            </p:extLst>
          </p:nvPr>
        </p:nvGraphicFramePr>
        <p:xfrm>
          <a:off x="4780168" y="627668"/>
          <a:ext cx="2717015" cy="4318845"/>
        </p:xfrm>
        <a:graphic>
          <a:graphicData uri="http://schemas.openxmlformats.org/drawingml/2006/table">
            <a:tbl>
              <a:tblPr/>
              <a:tblGrid>
                <a:gridCol w="2069015">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tblGrid>
              <a:tr h="35805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fr-CA" sz="1000" b="0" i="0" u="none" strike="noStrike" dirty="0">
                          <a:solidFill>
                            <a:srgbClr val="000000"/>
                          </a:solidFill>
                          <a:effectLst/>
                          <a:latin typeface="+mn-lt"/>
                          <a:cs typeface="Arial" pitchFamily="34" charset="0"/>
                        </a:rPr>
                        <a:t> </a:t>
                      </a:r>
                    </a:p>
                  </a:txBody>
                  <a:tcPr marL="8082" marR="8082" marT="808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rtl="0" fontAlgn="ctr"/>
                      <a:r>
                        <a:rPr lang="fr-CA" sz="1000" b="1" i="0" u="none" strike="noStrike" dirty="0">
                          <a:solidFill>
                            <a:srgbClr val="FFFFFF"/>
                          </a:solidFill>
                          <a:effectLst/>
                          <a:latin typeface="+mn-lt"/>
                          <a:cs typeface="Arial" pitchFamily="34" charset="0"/>
                        </a:rPr>
                        <a:t>TOTAL</a:t>
                      </a:r>
                    </a:p>
                  </a:txBody>
                  <a:tcPr marL="8082" marR="8082" marT="8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r" defTabSz="914400" rtl="0" eaLnBrk="1" fontAlgn="t" latinLnBrk="0" hangingPunct="1">
                        <a:lnSpc>
                          <a:spcPct val="100000"/>
                        </a:lnSpc>
                        <a:spcBef>
                          <a:spcPts val="0"/>
                        </a:spcBef>
                        <a:spcAft>
                          <a:spcPts val="0"/>
                        </a:spcAft>
                        <a:buClrTx/>
                        <a:buSzTx/>
                        <a:buFontTx/>
                        <a:buNone/>
                        <a:tabLst/>
                        <a:defRPr/>
                      </a:pPr>
                      <a:r>
                        <a:rPr lang="fr-CA" sz="1000" b="1" i="0" u="none" strike="noStrike" dirty="0">
                          <a:solidFill>
                            <a:schemeClr val="bg1"/>
                          </a:solidFill>
                          <a:effectLst/>
                          <a:latin typeface="+mn-lt"/>
                          <a:cs typeface="Arial" pitchFamily="34" charset="0"/>
                        </a:rPr>
                        <a:t>n=</a:t>
                      </a:r>
                    </a:p>
                  </a:txBody>
                  <a:tcPr marL="36000" marR="36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CA" sz="1000" b="1" i="0" u="none" strike="noStrike" kern="1200" cap="none" spc="0" normalizeH="0" baseline="0" noProof="0" dirty="0">
                          <a:ln>
                            <a:noFill/>
                          </a:ln>
                          <a:solidFill>
                            <a:prstClr val="white"/>
                          </a:solidFill>
                          <a:effectLst/>
                          <a:uLnTx/>
                          <a:uFillTx/>
                          <a:latin typeface="+mn-lt"/>
                          <a:ea typeface="+mn-ea"/>
                          <a:cs typeface="Arial" pitchFamily="34" charset="0"/>
                        </a:rPr>
                        <a:t>1517</a:t>
                      </a:r>
                    </a:p>
                  </a:txBody>
                  <a:tcPr marL="8082" marR="8082" marT="8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rtl="0" fontAlgn="ctr"/>
                      <a:r>
                        <a:rPr lang="fr-CA" sz="1000" b="1" i="0" u="none" strike="noStrike" dirty="0">
                          <a:solidFill>
                            <a:srgbClr val="000000"/>
                          </a:solidFill>
                          <a:effectLst/>
                          <a:latin typeface="+mn-lt"/>
                          <a:cs typeface="Arial" pitchFamily="34" charset="0"/>
                        </a:rPr>
                        <a:t>Région</a:t>
                      </a:r>
                    </a:p>
                  </a:txBody>
                  <a:tcPr marL="36000" marR="8082" marT="8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endParaRPr lang="fr-CA" sz="1000" dirty="0">
                        <a:latin typeface="+mn-lt"/>
                        <a:cs typeface="Arial" pitchFamily="34" charset="0"/>
                      </a:endParaRPr>
                    </a:p>
                  </a:txBody>
                  <a:tcPr marL="8082" marR="8082" marT="8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2"/>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Atlantique</a:t>
                      </a:r>
                    </a:p>
                  </a:txBody>
                  <a:tcPr marL="108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Québec</a:t>
                      </a:r>
                    </a:p>
                  </a:txBody>
                  <a:tcPr marL="108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Ontario</a:t>
                      </a:r>
                    </a:p>
                  </a:txBody>
                  <a:tcPr marL="108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Prairies (Manitoba, Saskatchewan)</a:t>
                      </a:r>
                    </a:p>
                  </a:txBody>
                  <a:tcPr marL="108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6"/>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Alberta</a:t>
                      </a:r>
                    </a:p>
                  </a:txBody>
                  <a:tcPr marL="108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Colombie</a:t>
                      </a:r>
                      <a:r>
                        <a:rPr lang="fr-CA" sz="1000" b="0" i="0" u="none" strike="noStrike" baseline="0" dirty="0">
                          <a:solidFill>
                            <a:srgbClr val="000000"/>
                          </a:solidFill>
                          <a:effectLst/>
                          <a:latin typeface="+mn-lt"/>
                        </a:rPr>
                        <a:t> Britannique</a:t>
                      </a:r>
                      <a:endParaRPr lang="fr-CA" sz="1000" b="0" i="0" u="none" strike="noStrike" dirty="0">
                        <a:solidFill>
                          <a:srgbClr val="000000"/>
                        </a:solidFill>
                        <a:effectLst/>
                        <a:latin typeface="+mn-lt"/>
                      </a:endParaRPr>
                    </a:p>
                  </a:txBody>
                  <a:tcPr marL="108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1" i="0" u="none" strike="noStrike" dirty="0">
                          <a:solidFill>
                            <a:srgbClr val="000000"/>
                          </a:solidFill>
                          <a:effectLst/>
                          <a:latin typeface="+mn-lt"/>
                        </a:rPr>
                        <a:t>Occupation</a:t>
                      </a:r>
                    </a:p>
                  </a:txBody>
                  <a:tcPr marL="36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ctr"/>
                      <a:endParaRPr lang="fr-CA" sz="1000" b="1" i="0" u="none" strike="noStrike" dirty="0">
                        <a:solidFill>
                          <a:srgbClr val="000000"/>
                        </a:solidFill>
                        <a:effectLst/>
                        <a:latin typeface="+mn-lt"/>
                      </a:endParaRPr>
                    </a:p>
                  </a:txBody>
                  <a:tcPr marL="36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9"/>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Service / Ventes / Bureau</a:t>
                      </a: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0"/>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Travailleur</a:t>
                      </a:r>
                      <a:r>
                        <a:rPr lang="fr-CA" sz="1000" b="0" i="0" u="none" strike="noStrike" baseline="0" dirty="0">
                          <a:solidFill>
                            <a:srgbClr val="000000"/>
                          </a:solidFill>
                          <a:effectLst/>
                          <a:latin typeface="+mn-lt"/>
                        </a:rPr>
                        <a:t> manuel</a:t>
                      </a:r>
                      <a:endParaRPr lang="fr-CA" sz="1000" b="0" i="0" u="none" strike="noStrike" dirty="0">
                        <a:solidFill>
                          <a:srgbClr val="000000"/>
                        </a:solidFill>
                        <a:effectLst/>
                        <a:latin typeface="+mn-lt"/>
                      </a:endParaRP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1"/>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Professionnel</a:t>
                      </a: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2"/>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Au foyer</a:t>
                      </a: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3"/>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Étudiant</a:t>
                      </a: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4"/>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Retraité</a:t>
                      </a: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5"/>
                  </a:ext>
                </a:extLst>
              </a:tr>
              <a:tr h="1908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Sans emploi</a:t>
                      </a:r>
                    </a:p>
                  </a:txBody>
                  <a:tcPr marL="108000" marR="0" marT="360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6"/>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rtl="0" fontAlgn="ctr"/>
                      <a:r>
                        <a:rPr lang="fr-CA" sz="1000" b="1" i="0" u="none" strike="noStrike" dirty="0">
                          <a:solidFill>
                            <a:srgbClr val="000000"/>
                          </a:solidFill>
                          <a:effectLst/>
                          <a:latin typeface="+mn-lt"/>
                          <a:cs typeface="Arial" pitchFamily="34" charset="0"/>
                        </a:rPr>
                        <a:t>Revenu du ménage</a:t>
                      </a:r>
                    </a:p>
                  </a:txBody>
                  <a:tcPr marL="36000" marR="8082" marT="8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endParaRPr lang="fr-CA" sz="1000" dirty="0">
                        <a:latin typeface="+mn-lt"/>
                        <a:cs typeface="Arial" pitchFamily="34" charset="0"/>
                      </a:endParaRPr>
                    </a:p>
                  </a:txBody>
                  <a:tcPr marL="8082" marR="8082" marT="8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17"/>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-40K$</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8"/>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40K-59K$</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19"/>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60K-79K$</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20"/>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80K-99K$</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21"/>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100K$</a:t>
                      </a:r>
                      <a:r>
                        <a:rPr lang="fr-CA" sz="1000" b="0" i="0" u="none" strike="noStrike" baseline="0" dirty="0">
                          <a:solidFill>
                            <a:srgbClr val="000000"/>
                          </a:solidFill>
                          <a:effectLst/>
                          <a:latin typeface="+mn-lt"/>
                        </a:rPr>
                        <a:t> et plus</a:t>
                      </a:r>
                      <a:endParaRPr lang="fr-CA" sz="1000" b="0" i="0" u="none" strike="noStrike" dirty="0">
                        <a:solidFill>
                          <a:srgbClr val="000000"/>
                        </a:solidFill>
                        <a:effectLst/>
                        <a:latin typeface="+mn-lt"/>
                      </a:endParaRP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22"/>
                  </a:ext>
                </a:extLst>
              </a:tr>
              <a:tr h="1640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ctr"/>
                      <a:r>
                        <a:rPr lang="fr-CA" sz="1000" b="0" i="0" u="none" strike="noStrike" dirty="0">
                          <a:solidFill>
                            <a:srgbClr val="000000"/>
                          </a:solidFill>
                          <a:effectLst/>
                          <a:latin typeface="+mn-lt"/>
                        </a:rPr>
                        <a:t>Refus</a:t>
                      </a:r>
                    </a:p>
                  </a:txBody>
                  <a:tcPr marL="10800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40536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custDataLst>
              <p:tags r:id="rId1"/>
            </p:custDataLst>
          </p:nvPr>
        </p:nvSpPr>
        <p:spPr/>
        <p:txBody>
          <a:bodyPr/>
          <a:lstStyle/>
          <a:p>
            <a:fld id="{36679B2B-0B95-3D41-A6BF-74EBACF9BD9F}" type="slidenum">
              <a:rPr lang="en-US" smtClean="0"/>
              <a:pPr/>
              <a:t>29</a:t>
            </a:fld>
            <a:endParaRPr lang="en-US" dirty="0"/>
          </a:p>
        </p:txBody>
      </p:sp>
    </p:spTree>
    <p:extLst>
      <p:ext uri="{BB962C8B-B14F-4D97-AF65-F5344CB8AC3E}">
        <p14:creationId xmlns:p14="http://schemas.microsoft.com/office/powerpoint/2010/main" val="16438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3"/>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p:pic>
      <p:sp>
        <p:nvSpPr>
          <p:cNvPr id="7" name="Title 6"/>
          <p:cNvSpPr>
            <a:spLocks noGrp="1"/>
          </p:cNvSpPr>
          <p:nvPr>
            <p:ph type="title"/>
            <p:custDataLst>
              <p:tags r:id="rId2"/>
            </p:custDataLst>
          </p:nvPr>
        </p:nvSpPr>
        <p:spPr/>
        <p:txBody>
          <a:bodyPr/>
          <a:lstStyle/>
          <a:p>
            <a:r>
              <a:rPr lang="fr-CA" sz="3200" dirty="0"/>
              <a:t>Contexte, objectifs et méthodologie</a:t>
            </a:r>
            <a:endParaRPr lang="fr-CA" noProof="0" dirty="0"/>
          </a:p>
        </p:txBody>
      </p:sp>
      <p:pic>
        <p:nvPicPr>
          <p:cNvPr id="9" name="Picture 8"/>
          <p:cNvPicPr>
            <a:picLocks noChangeAspect="1"/>
          </p:cNvPicPr>
          <p:nvPr>
            <p:custDataLst>
              <p:tags r:id="rId3"/>
            </p:custDataLst>
          </p:nvPr>
        </p:nvPicPr>
        <p:blipFill>
          <a:blip r:embed="rId6"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135124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36679B2B-0B95-3D41-A6BF-74EBACF9BD9F}" type="slidenum">
              <a:rPr lang="en-US" smtClean="0"/>
              <a:pPr/>
              <a:t>30</a:t>
            </a:fld>
            <a:endParaRPr lang="en-US" dirty="0"/>
          </a:p>
        </p:txBody>
      </p:sp>
    </p:spTree>
    <p:extLst>
      <p:ext uri="{BB962C8B-B14F-4D97-AF65-F5344CB8AC3E}">
        <p14:creationId xmlns:p14="http://schemas.microsoft.com/office/powerpoint/2010/main" val="31099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6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Contexte, objectifs et méthodologie</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8" name="Rectangle 3">
            <a:extLst>
              <a:ext uri="{FF2B5EF4-FFF2-40B4-BE49-F238E27FC236}">
                <a16:creationId xmlns:a16="http://schemas.microsoft.com/office/drawing/2014/main" id="{75EA1EEC-5A8D-4E79-9734-DF8C65AC7063}"/>
              </a:ext>
            </a:extLst>
          </p:cNvPr>
          <p:cNvSpPr txBox="1">
            <a:spLocks noChangeArrowheads="1"/>
          </p:cNvSpPr>
          <p:nvPr>
            <p:custDataLst>
              <p:tags r:id="rId3"/>
            </p:custDataLst>
          </p:nvPr>
        </p:nvSpPr>
        <p:spPr>
          <a:xfrm>
            <a:off x="258660" y="774274"/>
            <a:ext cx="8633125" cy="4166842"/>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lnSpc>
                <a:spcPct val="114000"/>
              </a:lnSpc>
              <a:spcBef>
                <a:spcPct val="10000"/>
              </a:spcBef>
              <a:buNone/>
              <a:defRPr/>
            </a:pPr>
            <a:r>
              <a:rPr lang="fr-CA" sz="1100" dirty="0">
                <a:solidFill>
                  <a:srgbClr val="000000"/>
                </a:solidFill>
                <a:cs typeface="Arial" pitchFamily="34" charset="0"/>
              </a:rPr>
              <a:t>La</a:t>
            </a:r>
            <a:r>
              <a:rPr lang="fr-CA" sz="1100" i="1" dirty="0">
                <a:solidFill>
                  <a:srgbClr val="000000"/>
                </a:solidFill>
                <a:cs typeface="Arial" pitchFamily="34" charset="0"/>
              </a:rPr>
              <a:t> Fondation Émergence </a:t>
            </a:r>
            <a:r>
              <a:rPr lang="fr-CA" sz="1100" dirty="0">
                <a:solidFill>
                  <a:srgbClr val="000000"/>
                </a:solidFill>
                <a:cs typeface="Arial" pitchFamily="34" charset="0"/>
              </a:rPr>
              <a:t>a mandaté Léger afin de connaître l’opinion et la perception des Québécois et des Canadiens à l’égard de l’homophobie et de la transphobie dans le milieu de travail.</a:t>
            </a:r>
          </a:p>
          <a:p>
            <a:pPr marL="0" lvl="0" indent="0" algn="just">
              <a:lnSpc>
                <a:spcPct val="114000"/>
              </a:lnSpc>
              <a:spcBef>
                <a:spcPct val="10000"/>
              </a:spcBef>
              <a:buNone/>
              <a:defRPr/>
            </a:pPr>
            <a:endParaRPr lang="fr-CA" sz="1100" dirty="0">
              <a:solidFill>
                <a:srgbClr val="FF860D"/>
              </a:solidFill>
              <a:cs typeface="Arial" pitchFamily="34" charset="0"/>
            </a:endParaRPr>
          </a:p>
          <a:p>
            <a:pPr marL="0" lvl="0" indent="0" algn="just">
              <a:lnSpc>
                <a:spcPct val="114000"/>
              </a:lnSpc>
              <a:spcBef>
                <a:spcPct val="10000"/>
              </a:spcBef>
              <a:spcAft>
                <a:spcPts val="600"/>
              </a:spcAft>
              <a:buNone/>
              <a:defRPr/>
            </a:pPr>
            <a:r>
              <a:rPr lang="fr-CA" sz="1100" dirty="0">
                <a:solidFill>
                  <a:srgbClr val="F5841F"/>
                </a:solidFill>
                <a:cs typeface="Arial" pitchFamily="34" charset="0"/>
              </a:rPr>
              <a:t>Méthodologie</a:t>
            </a:r>
          </a:p>
          <a:p>
            <a:pPr marL="0" lvl="0" indent="0" algn="just">
              <a:lnSpc>
                <a:spcPct val="114000"/>
              </a:lnSpc>
              <a:spcBef>
                <a:spcPts val="0"/>
              </a:spcBef>
              <a:buNone/>
              <a:defRPr/>
            </a:pPr>
            <a:r>
              <a:rPr lang="fr-CA" sz="1100" dirty="0">
                <a:solidFill>
                  <a:srgbClr val="000000"/>
                </a:solidFill>
                <a:cs typeface="Arial" pitchFamily="34" charset="0"/>
              </a:rPr>
              <a:t>La présente étude a été réalisée d</a:t>
            </a:r>
            <a:r>
              <a:rPr lang="fr-CA" sz="1100" dirty="0">
                <a:cs typeface="Arial" pitchFamily="34" charset="0"/>
              </a:rPr>
              <a:t>u 29 novembre au 2 décembre 2019 </a:t>
            </a:r>
            <a:r>
              <a:rPr lang="fr-CA" sz="1100" dirty="0">
                <a:solidFill>
                  <a:srgbClr val="000000"/>
                </a:solidFill>
                <a:cs typeface="Arial" pitchFamily="34" charset="0"/>
              </a:rPr>
              <a:t>par le biais d’un sondage Web auprès d'un échantillon aléatoire de </a:t>
            </a:r>
            <a:r>
              <a:rPr lang="fr-CA" sz="1100" dirty="0">
                <a:cs typeface="Arial" pitchFamily="34" charset="0"/>
              </a:rPr>
              <a:t>1 517 </a:t>
            </a:r>
            <a:r>
              <a:rPr lang="fr-CA" sz="1100" dirty="0">
                <a:solidFill>
                  <a:srgbClr val="000000"/>
                </a:solidFill>
                <a:cs typeface="Arial" pitchFamily="34" charset="0"/>
              </a:rPr>
              <a:t>Canadiens tirés du panel </a:t>
            </a:r>
            <a:r>
              <a:rPr lang="fr-CA" sz="1100" i="1" dirty="0">
                <a:solidFill>
                  <a:srgbClr val="000000"/>
                </a:solidFill>
                <a:cs typeface="Arial" pitchFamily="34" charset="0"/>
              </a:rPr>
              <a:t>LEO</a:t>
            </a:r>
            <a:r>
              <a:rPr lang="fr-CA" sz="1100" dirty="0">
                <a:solidFill>
                  <a:srgbClr val="000000"/>
                </a:solidFill>
                <a:cs typeface="Arial" pitchFamily="34" charset="0"/>
              </a:rPr>
              <a:t>. Tous les répondants étaient âgés de 18 ans et plus et pouvaient s'exprimer en français ou en anglais.</a:t>
            </a:r>
          </a:p>
          <a:p>
            <a:pPr marL="0" lvl="0" indent="0" algn="just">
              <a:lnSpc>
                <a:spcPct val="114000"/>
              </a:lnSpc>
              <a:spcBef>
                <a:spcPct val="25000"/>
              </a:spcBef>
              <a:buNone/>
              <a:defRPr/>
            </a:pPr>
            <a:endParaRPr lang="fr-CA" sz="1100" dirty="0">
              <a:solidFill>
                <a:srgbClr val="000000"/>
              </a:solidFill>
              <a:cs typeface="Arial" pitchFamily="34" charset="0"/>
            </a:endParaRPr>
          </a:p>
          <a:p>
            <a:pPr marL="0" lvl="0" indent="0" algn="just">
              <a:lnSpc>
                <a:spcPct val="114000"/>
              </a:lnSpc>
              <a:spcBef>
                <a:spcPct val="25000"/>
              </a:spcBef>
              <a:buNone/>
              <a:defRPr/>
            </a:pPr>
            <a:r>
              <a:rPr lang="fr-CA" sz="1100" dirty="0">
                <a:solidFill>
                  <a:srgbClr val="000000"/>
                </a:solidFill>
                <a:cs typeface="Arial" pitchFamily="34" charset="0"/>
              </a:rPr>
              <a:t>À l'aide de statistiques issues du dernier recensement de Statistiques Canada, les résultats ont été pondérés selon le sexe, l’âge, les régions, la langue maternelle, le fait d’avoir des enfants mineurs ou non et le niveau d’éducation afin de rendre l'échantillon représentatif de l'ensemble de la population adulte du Canada.</a:t>
            </a:r>
          </a:p>
          <a:p>
            <a:pPr marL="0" lvl="0" indent="0" algn="just">
              <a:lnSpc>
                <a:spcPct val="80000"/>
              </a:lnSpc>
              <a:spcBef>
                <a:spcPct val="60000"/>
              </a:spcBef>
              <a:buNone/>
              <a:defRPr/>
            </a:pPr>
            <a:endParaRPr lang="fr-CA" sz="1100" dirty="0">
              <a:solidFill>
                <a:srgbClr val="F2DCDB">
                  <a:lumMod val="75000"/>
                </a:srgbClr>
              </a:solidFill>
              <a:cs typeface="Arial" pitchFamily="34" charset="0"/>
            </a:endParaRPr>
          </a:p>
          <a:p>
            <a:pPr marL="0" lvl="0" indent="0" algn="just">
              <a:lnSpc>
                <a:spcPct val="80000"/>
              </a:lnSpc>
              <a:spcAft>
                <a:spcPts val="600"/>
              </a:spcAft>
              <a:buNone/>
              <a:defRPr/>
            </a:pPr>
            <a:r>
              <a:rPr lang="fr-CA" sz="1100" u="sng" dirty="0">
                <a:solidFill>
                  <a:srgbClr val="F5841F"/>
                </a:solidFill>
                <a:cs typeface="Arial" pitchFamily="34" charset="0"/>
              </a:rPr>
              <a:t>Notes au lecteur</a:t>
            </a:r>
            <a:endParaRPr lang="fr-CA" sz="1100" dirty="0">
              <a:solidFill>
                <a:srgbClr val="F5841F"/>
              </a:solidFill>
              <a:cs typeface="Arial" pitchFamily="34" charset="0"/>
            </a:endParaRPr>
          </a:p>
          <a:p>
            <a:pPr lvl="0" algn="just">
              <a:lnSpc>
                <a:spcPct val="114000"/>
              </a:lnSpc>
              <a:spcBef>
                <a:spcPct val="15000"/>
              </a:spcBef>
              <a:buClr>
                <a:srgbClr val="F5841F"/>
              </a:buClr>
              <a:buFont typeface="Wingdings" panose="05000000000000000000" pitchFamily="2" charset="2"/>
              <a:buChar char="§"/>
              <a:defRPr/>
            </a:pPr>
            <a:r>
              <a:rPr lang="fr-CA" altLang="zh-CN" sz="1100" dirty="0">
                <a:solidFill>
                  <a:srgbClr val="000000"/>
                </a:solidFill>
                <a:ea typeface="宋体" charset="-122"/>
                <a:cs typeface="Arial" pitchFamily="34" charset="0"/>
              </a:rPr>
              <a:t>Les données présentées dans le tableau étant arrondies, le total des colonnes peut légèrement différer de 100%.</a:t>
            </a:r>
          </a:p>
          <a:p>
            <a:pPr lvl="0" algn="just">
              <a:lnSpc>
                <a:spcPct val="114000"/>
              </a:lnSpc>
              <a:spcBef>
                <a:spcPct val="15000"/>
              </a:spcBef>
              <a:buClr>
                <a:srgbClr val="F5841F"/>
              </a:buClr>
              <a:buFont typeface="Wingdings" panose="05000000000000000000" pitchFamily="2" charset="2"/>
              <a:buChar char="§"/>
              <a:defRPr/>
            </a:pPr>
            <a:r>
              <a:rPr lang="fr-CA" altLang="zh-CN" sz="1100" dirty="0">
                <a:solidFill>
                  <a:srgbClr val="000000"/>
                </a:solidFill>
                <a:ea typeface="宋体" charset="-122"/>
                <a:cs typeface="Arial" pitchFamily="34" charset="0"/>
              </a:rPr>
              <a:t>Dans les graphiques et tableaux présentés, les données en caractères </a:t>
            </a:r>
            <a:r>
              <a:rPr lang="fr-CA" altLang="zh-CN" sz="1100" b="1" dirty="0">
                <a:solidFill>
                  <a:srgbClr val="008000"/>
                </a:solidFill>
                <a:ea typeface="宋体" charset="-122"/>
                <a:cs typeface="Arial" pitchFamily="34" charset="0"/>
              </a:rPr>
              <a:t>gras et verts</a:t>
            </a:r>
            <a:r>
              <a:rPr lang="fr-CA" altLang="zh-CN" sz="1100" dirty="0">
                <a:solidFill>
                  <a:srgbClr val="008000"/>
                </a:solidFill>
                <a:ea typeface="宋体" charset="-122"/>
                <a:cs typeface="Arial" pitchFamily="34" charset="0"/>
              </a:rPr>
              <a:t> </a:t>
            </a:r>
            <a:r>
              <a:rPr lang="fr-CA" altLang="zh-CN" sz="1100" dirty="0">
                <a:solidFill>
                  <a:srgbClr val="000000"/>
                </a:solidFill>
                <a:ea typeface="宋体" charset="-122"/>
                <a:cs typeface="Arial" pitchFamily="34" charset="0"/>
              </a:rPr>
              <a:t>signalent une proportion significativement </a:t>
            </a:r>
            <a:r>
              <a:rPr lang="fr-CA" altLang="zh-CN" sz="1100" b="1" dirty="0">
                <a:solidFill>
                  <a:srgbClr val="008000"/>
                </a:solidFill>
                <a:ea typeface="宋体" charset="-122"/>
                <a:cs typeface="Arial" pitchFamily="34" charset="0"/>
              </a:rPr>
              <a:t>supérieure</a:t>
            </a:r>
            <a:r>
              <a:rPr lang="fr-CA" altLang="zh-CN" sz="1100" dirty="0">
                <a:solidFill>
                  <a:srgbClr val="0000FF"/>
                </a:solidFill>
                <a:ea typeface="宋体" charset="-122"/>
                <a:cs typeface="Arial" pitchFamily="34" charset="0"/>
              </a:rPr>
              <a:t> </a:t>
            </a:r>
            <a:r>
              <a:rPr lang="fr-CA" altLang="zh-CN" sz="1100" dirty="0">
                <a:solidFill>
                  <a:srgbClr val="000000"/>
                </a:solidFill>
                <a:ea typeface="宋体" charset="-122"/>
                <a:cs typeface="Arial" pitchFamily="34" charset="0"/>
              </a:rPr>
              <a:t>à celle des autres répondants. À l’inverse, les données en caractères </a:t>
            </a:r>
            <a:r>
              <a:rPr lang="fr-CA" altLang="zh-CN" sz="1100" b="1" dirty="0">
                <a:solidFill>
                  <a:srgbClr val="FF0200"/>
                </a:solidFill>
                <a:ea typeface="宋体" charset="-122"/>
                <a:cs typeface="Arial" pitchFamily="34" charset="0"/>
              </a:rPr>
              <a:t>gras et rouges</a:t>
            </a:r>
            <a:r>
              <a:rPr lang="fr-CA" altLang="zh-CN" sz="1100" dirty="0">
                <a:solidFill>
                  <a:srgbClr val="000000"/>
                </a:solidFill>
                <a:ea typeface="宋体" charset="-122"/>
                <a:cs typeface="Arial" pitchFamily="34" charset="0"/>
              </a:rPr>
              <a:t> signalent une proportion significativement </a:t>
            </a:r>
            <a:r>
              <a:rPr lang="fr-CA" altLang="zh-CN" sz="1100" b="1" dirty="0">
                <a:solidFill>
                  <a:srgbClr val="FF0200"/>
                </a:solidFill>
                <a:ea typeface="宋体" charset="-122"/>
                <a:cs typeface="Arial" pitchFamily="34" charset="0"/>
              </a:rPr>
              <a:t>inférieure</a:t>
            </a:r>
            <a:r>
              <a:rPr lang="fr-CA" altLang="zh-CN" sz="1100" dirty="0">
                <a:solidFill>
                  <a:srgbClr val="000000"/>
                </a:solidFill>
                <a:ea typeface="宋体" charset="-122"/>
                <a:cs typeface="Arial" pitchFamily="34" charset="0"/>
              </a:rPr>
              <a:t> à celle des autres répondants. </a:t>
            </a:r>
            <a:r>
              <a:rPr lang="fr-CA" sz="1100" dirty="0">
                <a:solidFill>
                  <a:prstClr val="black"/>
                </a:solidFill>
              </a:rPr>
              <a:t>L</a:t>
            </a:r>
            <a:r>
              <a:rPr lang="fr-CA" sz="1100" dirty="0"/>
              <a:t>es flèches vertes et rouges (</a:t>
            </a:r>
            <a:r>
              <a:rPr lang="fr-CA" sz="1100" dirty="0">
                <a:solidFill>
                  <a:srgbClr val="008000"/>
                </a:solidFill>
                <a:cs typeface="Arial" panose="020B0604020202020204" pitchFamily="34" charset="0"/>
                <a:sym typeface="Wingdings" pitchFamily="2" charset="2"/>
              </a:rPr>
              <a:t></a:t>
            </a:r>
            <a:r>
              <a:rPr lang="fr-CA" sz="1100" dirty="0">
                <a:cs typeface="Arial" panose="020B0604020202020204" pitchFamily="34" charset="0"/>
                <a:sym typeface="Wingdings" pitchFamily="2" charset="2"/>
              </a:rPr>
              <a:t> </a:t>
            </a:r>
            <a:r>
              <a:rPr lang="fr-CA" sz="1100" dirty="0">
                <a:solidFill>
                  <a:srgbClr val="FF0000"/>
                </a:solidFill>
                <a:cs typeface="Arial" panose="020B0604020202020204" pitchFamily="34" charset="0"/>
                <a:sym typeface="Wingdings" pitchFamily="2" charset="2"/>
              </a:rPr>
              <a:t></a:t>
            </a:r>
            <a:r>
              <a:rPr lang="fr-CA" sz="1100" dirty="0"/>
              <a:t>) indiquent des variations statistiquement significatives par rapport aux résultats obtenus en 2012 ou 2006, le cas échéant.</a:t>
            </a:r>
            <a:endParaRPr lang="fr-CA" altLang="zh-CN" sz="1100" dirty="0">
              <a:solidFill>
                <a:srgbClr val="000000"/>
              </a:solidFill>
              <a:ea typeface="宋体" charset="-122"/>
              <a:cs typeface="Arial" pitchFamily="34" charset="0"/>
            </a:endParaRPr>
          </a:p>
          <a:p>
            <a:pPr lvl="0" algn="just">
              <a:lnSpc>
                <a:spcPct val="114000"/>
              </a:lnSpc>
              <a:spcBef>
                <a:spcPct val="15000"/>
              </a:spcBef>
              <a:buClr>
                <a:srgbClr val="F5841F"/>
              </a:buClr>
              <a:buFont typeface="Wingdings" panose="05000000000000000000" pitchFamily="2" charset="2"/>
              <a:buChar char="§"/>
              <a:defRPr/>
            </a:pPr>
            <a:r>
              <a:rPr lang="fr-CA" altLang="zh-CN" sz="1100" dirty="0">
                <a:solidFill>
                  <a:srgbClr val="000000"/>
                </a:solidFill>
                <a:ea typeface="宋体" charset="-122"/>
                <a:cs typeface="Arial" pitchFamily="34" charset="0"/>
              </a:rPr>
              <a:t>La forme masculine utilisée dans le texte désigne aussi bien les femmes que les hommes. Elle n’est utilisée qu’à la seule fin d’alléger le texte et d’en faciliter la compréhension.</a:t>
            </a:r>
          </a:p>
        </p:txBody>
      </p:sp>
    </p:spTree>
    <p:extLst>
      <p:ext uri="{BB962C8B-B14F-4D97-AF65-F5344CB8AC3E}">
        <p14:creationId xmlns:p14="http://schemas.microsoft.com/office/powerpoint/2010/main" val="26671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p:cNvPicPr>
          <p:nvPr>
            <p:ph type="pic" sz="quarter" idx="13"/>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a:xfrm>
            <a:off x="0" y="67811"/>
            <a:ext cx="9144000" cy="5076000"/>
          </a:xfrm>
        </p:spPr>
      </p:pic>
      <p:sp>
        <p:nvSpPr>
          <p:cNvPr id="7" name="Title 6"/>
          <p:cNvSpPr>
            <a:spLocks noGrp="1"/>
          </p:cNvSpPr>
          <p:nvPr>
            <p:ph type="title"/>
            <p:custDataLst>
              <p:tags r:id="rId2"/>
            </p:custDataLst>
          </p:nvPr>
        </p:nvSpPr>
        <p:spPr/>
        <p:txBody>
          <a:bodyPr/>
          <a:lstStyle/>
          <a:p>
            <a:r>
              <a:rPr lang="fr-CA" sz="3200" dirty="0"/>
              <a:t>Résultats détaillés</a:t>
            </a:r>
            <a:endParaRPr lang="fr-CA" noProof="0" dirty="0"/>
          </a:p>
        </p:txBody>
      </p:sp>
      <p:pic>
        <p:nvPicPr>
          <p:cNvPr id="9" name="Picture 8"/>
          <p:cNvPicPr>
            <a:picLocks noChangeAspect="1"/>
          </p:cNvPicPr>
          <p:nvPr>
            <p:custDataLst>
              <p:tags r:id="rId3"/>
            </p:custDataLst>
          </p:nvPr>
        </p:nvPicPr>
        <p:blipFill>
          <a:blip r:embed="rId6"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2122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63F5E75-9E21-43FA-9E78-3960E007F63A}"/>
              </a:ext>
            </a:extLst>
          </p:cNvPr>
          <p:cNvSpPr>
            <a:spLocks noGrp="1"/>
          </p:cNvSpPr>
          <p:nvPr>
            <p:ph type="title"/>
            <p:custDataLst>
              <p:tags r:id="rId1"/>
            </p:custDataLst>
          </p:nvPr>
        </p:nvSpPr>
        <p:spPr/>
        <p:txBody>
          <a:bodyPr>
            <a:normAutofit/>
          </a:bodyPr>
          <a:lstStyle/>
          <a:p>
            <a:r>
              <a:rPr lang="fr-CA" sz="3200" dirty="0"/>
              <a:t>1. Discussion de la vie amoureuse dans le </a:t>
            </a:r>
            <a:br>
              <a:rPr lang="fr-CA" sz="3200" dirty="0"/>
            </a:br>
            <a:r>
              <a:rPr lang="fr-CA" sz="3200" dirty="0"/>
              <a:t>milieu de travail</a:t>
            </a:r>
            <a:endParaRPr lang="fr-CA" sz="2200" dirty="0"/>
          </a:p>
        </p:txBody>
      </p:sp>
      <p:pic>
        <p:nvPicPr>
          <p:cNvPr id="5" name="Picture 8">
            <a:extLst>
              <a:ext uri="{FF2B5EF4-FFF2-40B4-BE49-F238E27FC236}">
                <a16:creationId xmlns:a16="http://schemas.microsoft.com/office/drawing/2014/main" id="{44EF7B67-6625-4A3C-9DA3-E5DDDAEDE950}"/>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pic>
        <p:nvPicPr>
          <p:cNvPr id="6" name="Picture 2">
            <a:extLst>
              <a:ext uri="{FF2B5EF4-FFF2-40B4-BE49-F238E27FC236}">
                <a16:creationId xmlns:a16="http://schemas.microsoft.com/office/drawing/2014/main" id="{2E4FEC1C-5818-405C-BD50-1180167C1F35}"/>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81983" y="2088646"/>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66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Mention du conjoint ou partenaire de vie dans le milieu de travail</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852819"/>
            <a:ext cx="8652733" cy="648811"/>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Quatre Canadiens sur dix (41%) mentionnent leur conjoint ou partenaire de vie dans leur milieu de travail </a:t>
            </a:r>
            <a:r>
              <a:rPr lang="fr-CA" sz="1000" u="sng" dirty="0">
                <a:cs typeface="Arial" pitchFamily="34" charset="0"/>
              </a:rPr>
              <a:t>au moins une fois par semaine</a:t>
            </a:r>
            <a:r>
              <a:rPr lang="fr-CA" sz="1000" dirty="0">
                <a:cs typeface="Arial" pitchFamily="34" charset="0"/>
              </a:rPr>
              <a:t>, tandis que 12% le font moins fréquemment (une fois par mois ou moins).</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643836"/>
            <a:ext cx="8561503" cy="51148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CFE1. </a:t>
            </a:r>
            <a:r>
              <a:rPr lang="fr-CA" sz="1000" b="1" dirty="0"/>
              <a:t>À quelle fréquence mentionnez-vous votre conjoint ou partenaire de vie dans votre milieu de travail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100703035"/>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13"/>
          </a:graphicData>
        </a:graphic>
      </p:graphicFrame>
      <p:cxnSp>
        <p:nvCxnSpPr>
          <p:cNvPr id="10" name="Connecteur droit avec flèche 9">
            <a:extLst>
              <a:ext uri="{FF2B5EF4-FFF2-40B4-BE49-F238E27FC236}">
                <a16:creationId xmlns:a16="http://schemas.microsoft.com/office/drawing/2014/main" id="{5BF85AA8-7BFF-416B-BA1E-BF49414682DA}"/>
              </a:ext>
            </a:extLst>
          </p:cNvPr>
          <p:cNvCxnSpPr>
            <a:cxnSpLocks/>
          </p:cNvCxnSpPr>
          <p:nvPr>
            <p:custDataLst>
              <p:tags r:id="rId6"/>
            </p:custDataLst>
          </p:nvPr>
        </p:nvCxnSpPr>
        <p:spPr>
          <a:xfrm>
            <a:off x="362888" y="3224461"/>
            <a:ext cx="270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1" name="ZoneTexte 10">
            <a:extLst>
              <a:ext uri="{FF2B5EF4-FFF2-40B4-BE49-F238E27FC236}">
                <a16:creationId xmlns:a16="http://schemas.microsoft.com/office/drawing/2014/main" id="{2CF7DDD2-0345-4C4D-B689-784A199205D1}"/>
              </a:ext>
            </a:extLst>
          </p:cNvPr>
          <p:cNvSpPr txBox="1"/>
          <p:nvPr>
            <p:custDataLst>
              <p:tags r:id="rId7"/>
            </p:custDataLst>
          </p:nvPr>
        </p:nvSpPr>
        <p:spPr>
          <a:xfrm>
            <a:off x="677889" y="3034221"/>
            <a:ext cx="2069999" cy="380480"/>
          </a:xfrm>
          <a:prstGeom prst="rect">
            <a:avLst/>
          </a:prstGeom>
          <a:solidFill>
            <a:schemeClr val="bg1"/>
          </a:solid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effectLst/>
                <a:uLnTx/>
                <a:uFillTx/>
                <a:cs typeface="Arial" panose="020B0604020202020204" pitchFamily="34" charset="0"/>
              </a:rPr>
              <a:t>Au moins 1 fois par semaine : </a:t>
            </a:r>
          </a:p>
          <a:p>
            <a:pPr marL="0" marR="0" lvl="0" indent="0" algn="ctr" defTabSz="914400" eaLnBrk="1" fontAlgn="auto" latinLnBrk="0" hangingPunct="1">
              <a:lnSpc>
                <a:spcPct val="100000"/>
              </a:lnSpc>
              <a:spcBef>
                <a:spcPts val="0"/>
              </a:spcBef>
              <a:spcAft>
                <a:spcPts val="0"/>
              </a:spcAft>
              <a:buClrTx/>
              <a:buSzTx/>
              <a:buFontTx/>
              <a:buNone/>
              <a:tabLst/>
              <a:defRPr/>
            </a:pPr>
            <a:r>
              <a:rPr lang="fr-CA" sz="1000" b="1" kern="0" dirty="0">
                <a:cs typeface="Arial" panose="020B0604020202020204" pitchFamily="34" charset="0"/>
              </a:rPr>
              <a:t>41</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cs typeface="Arial" panose="020B0604020202020204" pitchFamily="34" charset="0"/>
              </a:rPr>
              <a:t>45</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cs typeface="Arial" panose="020B0604020202020204" pitchFamily="34" charset="0"/>
              </a:rPr>
              <a:t>40</a:t>
            </a:r>
            <a:r>
              <a:rPr kumimoji="0" lang="fr-CA" sz="1000" b="1" i="0" u="none" strike="noStrike" kern="0" cap="none" spc="0" normalizeH="0" baseline="0" noProof="0" dirty="0">
                <a:ln>
                  <a:noFill/>
                </a:ln>
                <a:effectLst/>
                <a:uLnTx/>
                <a:uFillTx/>
                <a:cs typeface="Arial" panose="020B0604020202020204" pitchFamily="34" charset="0"/>
              </a:rPr>
              <a:t>%</a:t>
            </a:r>
          </a:p>
        </p:txBody>
      </p:sp>
      <p:cxnSp>
        <p:nvCxnSpPr>
          <p:cNvPr id="12" name="Connecteur droit avec flèche 11">
            <a:extLst>
              <a:ext uri="{FF2B5EF4-FFF2-40B4-BE49-F238E27FC236}">
                <a16:creationId xmlns:a16="http://schemas.microsoft.com/office/drawing/2014/main" id="{68D75DD7-D22F-4326-AACF-2BB76E51AE89}"/>
              </a:ext>
            </a:extLst>
          </p:cNvPr>
          <p:cNvCxnSpPr/>
          <p:nvPr>
            <p:custDataLst>
              <p:tags r:id="rId8"/>
            </p:custDataLst>
          </p:nvPr>
        </p:nvCxnSpPr>
        <p:spPr>
          <a:xfrm>
            <a:off x="3252462" y="3752968"/>
            <a:ext cx="270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3" name="ZoneTexte 12">
            <a:extLst>
              <a:ext uri="{FF2B5EF4-FFF2-40B4-BE49-F238E27FC236}">
                <a16:creationId xmlns:a16="http://schemas.microsoft.com/office/drawing/2014/main" id="{7E5D46D7-45D7-4053-B363-7B1E4F4CDCDD}"/>
              </a:ext>
            </a:extLst>
          </p:cNvPr>
          <p:cNvSpPr txBox="1"/>
          <p:nvPr>
            <p:custDataLst>
              <p:tags r:id="rId9"/>
            </p:custDataLst>
          </p:nvPr>
        </p:nvSpPr>
        <p:spPr>
          <a:xfrm>
            <a:off x="3567462" y="3562728"/>
            <a:ext cx="2070000" cy="380480"/>
          </a:xfrm>
          <a:prstGeom prst="rect">
            <a:avLst/>
          </a:prstGeom>
          <a:solidFill>
            <a:schemeClr val="bg1"/>
          </a:solidFill>
        </p:spPr>
        <p:txBody>
          <a:bodyPr wrap="square" lIns="36000" tIns="36000" rIns="36000" bIns="36000" rtlCol="0">
            <a:spAutoFit/>
          </a:bodyPr>
          <a:lstStyle/>
          <a:p>
            <a:pPr lvl="0" algn="ctr" defTabSz="914400"/>
            <a:r>
              <a:rPr kumimoji="0" lang="fr-CA" sz="1000" b="1" i="0" u="none" strike="noStrike" kern="0" cap="none" spc="0" normalizeH="0" baseline="0" noProof="0" dirty="0">
                <a:ln>
                  <a:noFill/>
                </a:ln>
                <a:effectLst/>
                <a:uLnTx/>
                <a:uFillTx/>
                <a:cs typeface="Arial" panose="020B0604020202020204" pitchFamily="34" charset="0"/>
              </a:rPr>
              <a:t>1 fois par mois ou moins : </a:t>
            </a:r>
          </a:p>
          <a:p>
            <a:pPr lvl="0" algn="ctr" defTabSz="914400"/>
            <a:r>
              <a:rPr lang="fr-CA" sz="1000" b="1" kern="0" noProof="0" dirty="0">
                <a:cs typeface="Arial" panose="020B0604020202020204" pitchFamily="34" charset="0"/>
              </a:rPr>
              <a:t>12</a:t>
            </a:r>
            <a:r>
              <a:rPr lang="fr-CA" sz="1000" b="1" kern="0" dirty="0">
                <a:cs typeface="Arial" panose="020B0604020202020204" pitchFamily="34" charset="0"/>
              </a:rPr>
              <a:t>% / 11% / 12%</a:t>
            </a:r>
            <a:endParaRPr kumimoji="0" lang="fr-CA" sz="1000" b="1" i="0" u="none" strike="noStrike" kern="0" cap="none" spc="0" normalizeH="0" baseline="0" noProof="0" dirty="0">
              <a:ln>
                <a:noFill/>
              </a:ln>
              <a:effectLst/>
              <a:uLnTx/>
              <a:uFillTx/>
              <a:cs typeface="Arial" panose="020B0604020202020204" pitchFamily="34" charset="0"/>
            </a:endParaRPr>
          </a:p>
        </p:txBody>
      </p:sp>
      <p:sp>
        <p:nvSpPr>
          <p:cNvPr id="14" name="Rectangle 13">
            <a:extLst>
              <a:ext uri="{FF2B5EF4-FFF2-40B4-BE49-F238E27FC236}">
                <a16:creationId xmlns:a16="http://schemas.microsoft.com/office/drawing/2014/main" id="{87DA57E6-CD11-4F03-AF4F-D9F3FAD60B42}"/>
              </a:ext>
            </a:extLst>
          </p:cNvPr>
          <p:cNvSpPr/>
          <p:nvPr>
            <p:custDataLst>
              <p:tags r:id="rId10"/>
            </p:custDataLst>
          </p:nvPr>
        </p:nvSpPr>
        <p:spPr>
          <a:xfrm>
            <a:off x="239595" y="2767260"/>
            <a:ext cx="5875979" cy="2123521"/>
          </a:xfrm>
          <a:prstGeom prst="rect">
            <a:avLst/>
          </a:prstGeom>
          <a:noFill/>
          <a:ln>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Organigramme : Procédé 14">
            <a:extLst>
              <a:ext uri="{FF2B5EF4-FFF2-40B4-BE49-F238E27FC236}">
                <a16:creationId xmlns:a16="http://schemas.microsoft.com/office/drawing/2014/main" id="{8BA650A8-1271-4345-9608-9CAD897E1BBE}"/>
              </a:ext>
            </a:extLst>
          </p:cNvPr>
          <p:cNvSpPr/>
          <p:nvPr>
            <p:custDataLst>
              <p:tags r:id="rId11"/>
            </p:custDataLst>
          </p:nvPr>
        </p:nvSpPr>
        <p:spPr>
          <a:xfrm>
            <a:off x="1605434" y="2614151"/>
            <a:ext cx="2887616" cy="318182"/>
          </a:xfrm>
          <a:prstGeom prst="flowChartProcess">
            <a:avLst/>
          </a:prstGeom>
          <a:solidFill>
            <a:schemeClr val="bg1"/>
          </a:solid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100" b="1" dirty="0">
                <a:solidFill>
                  <a:schemeClr val="tx1"/>
                </a:solidFill>
              </a:rPr>
              <a:t>Total – Au moins 1 fois : 53% / 56% / 52%</a:t>
            </a:r>
          </a:p>
        </p:txBody>
      </p:sp>
    </p:spTree>
    <p:extLst>
      <p:ext uri="{BB962C8B-B14F-4D97-AF65-F5344CB8AC3E}">
        <p14:creationId xmlns:p14="http://schemas.microsoft.com/office/powerpoint/2010/main" val="20580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Mention du conjoint ou partenaire de vie dans le milieu de travail </a:t>
            </a:r>
            <a:r>
              <a:rPr lang="fr-CA" sz="1400" dirty="0"/>
              <a:t>(suite)</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14" name="Espace réservé du texte 4">
            <a:extLst>
              <a:ext uri="{FF2B5EF4-FFF2-40B4-BE49-F238E27FC236}">
                <a16:creationId xmlns:a16="http://schemas.microsoft.com/office/drawing/2014/main" id="{3940F47A-E0D7-4FF4-83CD-311808ACB005}"/>
              </a:ext>
            </a:extLst>
          </p:cNvPr>
          <p:cNvSpPr txBox="1">
            <a:spLocks/>
          </p:cNvSpPr>
          <p:nvPr>
            <p:custDataLst>
              <p:tags r:id="rId3"/>
            </p:custDataLst>
          </p:nvPr>
        </p:nvSpPr>
        <p:spPr>
          <a:xfrm>
            <a:off x="239597" y="821715"/>
            <a:ext cx="8561503" cy="273844"/>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CFE1. </a:t>
            </a:r>
            <a:r>
              <a:rPr lang="fr-CA" sz="1000" b="1" dirty="0"/>
              <a:t>À quelle fréquence mentionnez-vous votre conjoint ou partenaire de vie dans votre milieu de travail ?</a:t>
            </a:r>
            <a:endParaRPr kumimoji="0" lang="fr-CA" sz="1000" b="1" i="0" u="none" strike="noStrike" kern="1200" cap="none" spc="0" normalizeH="0" baseline="0" noProof="0" dirty="0">
              <a:ln>
                <a:noFill/>
              </a:ln>
              <a:effectLst/>
              <a:uLnTx/>
              <a:uFillTx/>
            </a:endParaRPr>
          </a:p>
        </p:txBody>
      </p:sp>
      <p:graphicFrame>
        <p:nvGraphicFramePr>
          <p:cNvPr id="15" name="Espace réservé du contenu 11">
            <a:extLst>
              <a:ext uri="{FF2B5EF4-FFF2-40B4-BE49-F238E27FC236}">
                <a16:creationId xmlns:a16="http://schemas.microsoft.com/office/drawing/2014/main" id="{088C4E27-66E5-4142-86AB-5301B2EEF492}"/>
              </a:ext>
            </a:extLst>
          </p:cNvPr>
          <p:cNvGraphicFramePr>
            <a:graphicFrameLocks/>
          </p:cNvGraphicFramePr>
          <p:nvPr>
            <p:custDataLst>
              <p:tags r:id="rId4"/>
            </p:custDataLst>
            <p:extLst>
              <p:ext uri="{D42A27DB-BD31-4B8C-83A1-F6EECF244321}">
                <p14:modId xmlns:p14="http://schemas.microsoft.com/office/powerpoint/2010/main" val="467249211"/>
              </p:ext>
            </p:extLst>
          </p:nvPr>
        </p:nvGraphicFramePr>
        <p:xfrm>
          <a:off x="239597" y="1162038"/>
          <a:ext cx="8561506" cy="2514420"/>
        </p:xfrm>
        <a:graphic>
          <a:graphicData uri="http://schemas.openxmlformats.org/drawingml/2006/table">
            <a:tbl>
              <a:tblPr bandRow="1"/>
              <a:tblGrid>
                <a:gridCol w="2088866">
                  <a:extLst>
                    <a:ext uri="{9D8B030D-6E8A-4147-A177-3AD203B41FA5}">
                      <a16:colId xmlns:a16="http://schemas.microsoft.com/office/drawing/2014/main" val="20000"/>
                    </a:ext>
                  </a:extLst>
                </a:gridCol>
                <a:gridCol w="647264">
                  <a:extLst>
                    <a:ext uri="{9D8B030D-6E8A-4147-A177-3AD203B41FA5}">
                      <a16:colId xmlns:a16="http://schemas.microsoft.com/office/drawing/2014/main" val="20001"/>
                    </a:ext>
                  </a:extLst>
                </a:gridCol>
                <a:gridCol w="647264">
                  <a:extLst>
                    <a:ext uri="{9D8B030D-6E8A-4147-A177-3AD203B41FA5}">
                      <a16:colId xmlns:a16="http://schemas.microsoft.com/office/drawing/2014/main" val="20002"/>
                    </a:ext>
                  </a:extLst>
                </a:gridCol>
                <a:gridCol w="647264">
                  <a:extLst>
                    <a:ext uri="{9D8B030D-6E8A-4147-A177-3AD203B41FA5}">
                      <a16:colId xmlns:a16="http://schemas.microsoft.com/office/drawing/2014/main" val="20003"/>
                    </a:ext>
                  </a:extLst>
                </a:gridCol>
                <a:gridCol w="647264">
                  <a:extLst>
                    <a:ext uri="{9D8B030D-6E8A-4147-A177-3AD203B41FA5}">
                      <a16:colId xmlns:a16="http://schemas.microsoft.com/office/drawing/2014/main" val="20004"/>
                    </a:ext>
                  </a:extLst>
                </a:gridCol>
                <a:gridCol w="647264">
                  <a:extLst>
                    <a:ext uri="{9D8B030D-6E8A-4147-A177-3AD203B41FA5}">
                      <a16:colId xmlns:a16="http://schemas.microsoft.com/office/drawing/2014/main" val="20005"/>
                    </a:ext>
                  </a:extLst>
                </a:gridCol>
                <a:gridCol w="647264">
                  <a:extLst>
                    <a:ext uri="{9D8B030D-6E8A-4147-A177-3AD203B41FA5}">
                      <a16:colId xmlns:a16="http://schemas.microsoft.com/office/drawing/2014/main" val="20006"/>
                    </a:ext>
                  </a:extLst>
                </a:gridCol>
                <a:gridCol w="647264">
                  <a:extLst>
                    <a:ext uri="{9D8B030D-6E8A-4147-A177-3AD203B41FA5}">
                      <a16:colId xmlns:a16="http://schemas.microsoft.com/office/drawing/2014/main" val="20007"/>
                    </a:ext>
                  </a:extLst>
                </a:gridCol>
                <a:gridCol w="647264">
                  <a:extLst>
                    <a:ext uri="{9D8B030D-6E8A-4147-A177-3AD203B41FA5}">
                      <a16:colId xmlns:a16="http://schemas.microsoft.com/office/drawing/2014/main" val="2453778968"/>
                    </a:ext>
                  </a:extLst>
                </a:gridCol>
                <a:gridCol w="647264">
                  <a:extLst>
                    <a:ext uri="{9D8B030D-6E8A-4147-A177-3AD203B41FA5}">
                      <a16:colId xmlns:a16="http://schemas.microsoft.com/office/drawing/2014/main" val="3094396537"/>
                    </a:ext>
                  </a:extLst>
                </a:gridCol>
                <a:gridCol w="647264">
                  <a:extLst>
                    <a:ext uri="{9D8B030D-6E8A-4147-A177-3AD203B41FA5}">
                      <a16:colId xmlns:a16="http://schemas.microsoft.com/office/drawing/2014/main" val="696100419"/>
                    </a:ext>
                  </a:extLst>
                </a:gridCol>
              </a:tblGrid>
              <a:tr h="35442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b="1" u="none" dirty="0">
                          <a:solidFill>
                            <a:schemeClr val="bg1"/>
                          </a:solidFill>
                          <a:latin typeface="+mn-lt"/>
                          <a:cs typeface="Arial" panose="020B0604020202020204" pitchFamily="34" charset="0"/>
                        </a:rPr>
                        <a:t>Base</a:t>
                      </a:r>
                      <a:r>
                        <a:rPr lang="fr-CA" sz="1000" b="1" u="none" baseline="0" dirty="0">
                          <a:solidFill>
                            <a:schemeClr val="bg1"/>
                          </a:solidFill>
                          <a:latin typeface="+mn-lt"/>
                          <a:cs typeface="Arial" panose="020B0604020202020204" pitchFamily="34" charset="0"/>
                        </a:rPr>
                        <a:t> : </a:t>
                      </a:r>
                      <a:r>
                        <a:rPr lang="fr-FR" sz="1000" b="1" i="0" dirty="0">
                          <a:solidFill>
                            <a:schemeClr val="bg1"/>
                          </a:solidFill>
                          <a:latin typeface="+mn-lt"/>
                          <a:cs typeface="Arial" panose="020B0604020202020204" pitchFamily="34" charset="0"/>
                        </a:rPr>
                        <a:t>Tous les répondants</a:t>
                      </a:r>
                      <a:endParaRPr lang="fr-CA" sz="1000" b="1" i="0" u="none" dirty="0">
                        <a:solidFill>
                          <a:schemeClr val="bg1"/>
                        </a:solidFill>
                        <a:latin typeface="+mn-lt"/>
                        <a:cs typeface="Arial" panose="020B0604020202020204" pitchFamily="34" charset="0"/>
                      </a:endParaRPr>
                    </a:p>
                  </a:txBody>
                  <a:tcPr marL="36000" marR="36000" marT="0" marB="0" anchor="ctr">
                    <a:lnL w="12700" cmpd="sng">
                      <a:solidFill>
                        <a:srgbClr val="FFFFFF"/>
                      </a:solidFill>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Total </a:t>
                      </a:r>
                    </a:p>
                    <a:p>
                      <a:pPr algn="ctr"/>
                      <a:r>
                        <a:rPr lang="fr-CA" sz="1000" b="1" i="0" dirty="0">
                          <a:solidFill>
                            <a:schemeClr val="bg1"/>
                          </a:solidFill>
                          <a:latin typeface="+mn-lt"/>
                          <a:cs typeface="Arial" panose="020B0604020202020204" pitchFamily="34" charset="0"/>
                        </a:rPr>
                        <a:t>Canada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err="1">
                          <a:solidFill>
                            <a:schemeClr val="bg1"/>
                          </a:solidFill>
                          <a:latin typeface="+mn-lt"/>
                          <a:cs typeface="Arial" panose="020B0604020202020204" pitchFamily="34" charset="0"/>
                        </a:rPr>
                        <a:t>Prov</a:t>
                      </a:r>
                      <a:r>
                        <a:rPr lang="fr-CA" sz="1000" b="1" i="0" dirty="0">
                          <a:solidFill>
                            <a:schemeClr val="bg1"/>
                          </a:solidFill>
                          <a:latin typeface="+mn-lt"/>
                          <a:cs typeface="Arial" panose="020B0604020202020204" pitchFamily="34" charset="0"/>
                        </a:rPr>
                        <a:t>. </a:t>
                      </a:r>
                      <a:r>
                        <a:rPr lang="fr-CA" sz="1000" b="1" i="0" dirty="0" err="1">
                          <a:solidFill>
                            <a:schemeClr val="bg1"/>
                          </a:solidFill>
                          <a:latin typeface="+mn-lt"/>
                          <a:cs typeface="Arial" panose="020B0604020202020204" pitchFamily="34" charset="0"/>
                        </a:rPr>
                        <a:t>Atl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Québec</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fr-CA" sz="1000" b="1" i="0" dirty="0">
                          <a:solidFill>
                            <a:schemeClr val="bg1"/>
                          </a:solidFill>
                          <a:latin typeface="+mn-lt"/>
                          <a:cs typeface="Arial" panose="020B0604020202020204" pitchFamily="34" charset="0"/>
                        </a:rPr>
                        <a:t>Ontario</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000" b="1" i="0" noProof="0" dirty="0">
                          <a:solidFill>
                            <a:schemeClr val="bg1"/>
                          </a:solidFill>
                          <a:latin typeface="+mn-lt"/>
                          <a:cs typeface="Arial" panose="020B0604020202020204" pitchFamily="34" charset="0"/>
                        </a:rPr>
                        <a:t>MB/SK</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Alberta</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C.-B.</a:t>
                      </a:r>
                    </a:p>
                  </a:txBody>
                  <a:tcPr marL="0" marR="0" marT="0" marB="0" anchor="ctr">
                    <a:lnL w="12700" cmpd="sng">
                      <a:solidFill>
                        <a:srgbClr val="FFFFFF"/>
                      </a:solidFill>
                    </a:lnL>
                    <a:lnR w="57150"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Hétéro-sexuel</a:t>
                      </a:r>
                      <a:endParaRPr lang="fr-CA" sz="1000" b="1" i="0" dirty="0">
                        <a:solidFill>
                          <a:schemeClr val="bg1"/>
                        </a:solidFill>
                        <a:latin typeface="+mn-lt"/>
                        <a:cs typeface="Arial" panose="020B0604020202020204" pitchFamily="34" charset="0"/>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err="1">
                          <a:solidFill>
                            <a:schemeClr val="bg1"/>
                          </a:solidFill>
                          <a:latin typeface="+mn-lt"/>
                          <a:cs typeface="Arial" panose="020B0604020202020204" pitchFamily="34" charset="0"/>
                        </a:rPr>
                        <a:t>Homo-sexuel</a:t>
                      </a:r>
                      <a:endParaRPr lang="fr-CA" sz="1000" b="1" i="0" dirty="0">
                        <a:solidFill>
                          <a:schemeClr val="bg1"/>
                        </a:solidFill>
                        <a:latin typeface="+mn-lt"/>
                        <a:cs typeface="Arial" panose="020B0604020202020204" pitchFamily="34" charset="0"/>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000" b="1" i="0" dirty="0">
                          <a:solidFill>
                            <a:schemeClr val="bg1"/>
                          </a:solidFill>
                          <a:latin typeface="+mn-lt"/>
                          <a:cs typeface="Arial" panose="020B0604020202020204" pitchFamily="34" charset="0"/>
                        </a:rPr>
                        <a:t>Bisexuel</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0"/>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r"/>
                      <a:r>
                        <a:rPr lang="fr-CA" sz="1000" b="0" dirty="0">
                          <a:solidFill>
                            <a:schemeClr val="bg1"/>
                          </a:solidFill>
                          <a:latin typeface="+mn-lt"/>
                          <a:cs typeface="Arial" panose="020B0604020202020204" pitchFamily="34" charset="0"/>
                        </a:rPr>
                        <a:t>n=</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604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150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1347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a:solidFill>
                            <a:srgbClr val="FFFFFF"/>
                          </a:solidFill>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tc>
                  <a:txBody>
                    <a:bodyPr/>
                    <a:lstStyle/>
                    <a:p>
                      <a:pPr algn="ctr" fontAlgn="ctr"/>
                      <a:r>
                        <a:rPr lang="fr-CA" sz="1000" b="1" i="0" u="none" strike="noStrike" dirty="0">
                          <a:solidFill>
                            <a:srgbClr val="FFFFFF"/>
                          </a:solidFill>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3A3A"/>
                    </a:solidFill>
                  </a:tcPr>
                </a:tc>
                <a:extLst>
                  <a:ext uri="{0D108BD9-81ED-4DB2-BD59-A6C34878D82A}">
                    <a16:rowId xmlns:a16="http://schemas.microsoft.com/office/drawing/2014/main" val="10001"/>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l" fontAlgn="ctr"/>
                      <a:r>
                        <a:rPr lang="fr-CA" sz="1000" b="1" i="0" u="none" strike="noStrike" dirty="0">
                          <a:solidFill>
                            <a:schemeClr val="tx1"/>
                          </a:solidFill>
                          <a:effectLst/>
                          <a:latin typeface="+mn-lt"/>
                        </a:rPr>
                        <a:t>Total – Au moins 1 fois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fr-CA" sz="1000" b="1"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2"/>
                  </a:ext>
                </a:extLst>
              </a:tr>
              <a:tr h="216000">
                <a:tc>
                  <a:txBody>
                    <a:bodyPr/>
                    <a:lstStyle/>
                    <a:p>
                      <a:pPr marL="72000" algn="l" fontAlgn="ctr"/>
                      <a:r>
                        <a:rPr lang="fr-CA" sz="1000" b="1" i="0" u="none" strike="noStrike" dirty="0">
                          <a:solidFill>
                            <a:srgbClr val="000000"/>
                          </a:solidFill>
                          <a:effectLst/>
                          <a:latin typeface="+mn-lt"/>
                        </a:rPr>
                        <a:t>Au moins 1 fois par semaine</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14992744"/>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Plus d’une fois par semaine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Une fois par semaine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r h="216000">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72000" algn="l" fontAlgn="ctr"/>
                      <a:r>
                        <a:rPr lang="fr-CA" sz="1000" b="1" i="0" u="none" strike="noStrike" dirty="0">
                          <a:solidFill>
                            <a:srgbClr val="000000"/>
                          </a:solidFill>
                          <a:effectLst/>
                          <a:latin typeface="+mn-lt"/>
                        </a:rPr>
                        <a:t>1 fois par mois ou moins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FF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8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1"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6"/>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Une fois par mois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008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1" i="0" u="none" strike="noStrike">
                          <a:solidFill>
                            <a:srgbClr val="FF0000"/>
                          </a:solidFill>
                          <a:effectLst/>
                          <a:latin typeface="Calibri" panose="020F0502020204030204" pitchFamily="34" charset="0"/>
                        </a:rPr>
                        <a:t>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216000">
                <a:tc>
                  <a:txBody>
                    <a:bodyPr/>
                    <a:lstStyle/>
                    <a:p>
                      <a:pPr marL="144000" algn="l" fontAlgn="ctr"/>
                      <a:r>
                        <a:rPr lang="fr-CA" sz="1000" b="0" i="0" u="none" strike="noStrike" dirty="0">
                          <a:solidFill>
                            <a:srgbClr val="000000"/>
                          </a:solidFill>
                          <a:effectLst/>
                          <a:latin typeface="Calibri" panose="020F0502020204030204" pitchFamily="34" charset="0"/>
                        </a:rPr>
                        <a:t>Moins d’une fois par mois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fr-CA" sz="10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fr-CA" sz="10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8"/>
                  </a:ext>
                </a:extLst>
              </a:tr>
              <a:tr h="216000">
                <a:tc>
                  <a:txBody>
                    <a:bodyPr/>
                    <a:lstStyle/>
                    <a:p>
                      <a:pPr algn="l" fontAlgn="ctr"/>
                      <a:r>
                        <a:rPr lang="fr-CA" sz="1000" b="1" i="0" u="none" strike="noStrike" dirty="0">
                          <a:solidFill>
                            <a:srgbClr val="000000"/>
                          </a:solidFill>
                          <a:effectLst/>
                          <a:latin typeface="+mn-lt"/>
                        </a:rPr>
                        <a:t>Jamais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8000"/>
                          </a:solidFill>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216000">
                <a:tc>
                  <a:txBody>
                    <a:bodyPr/>
                    <a:lstStyle/>
                    <a:p>
                      <a:pPr algn="l" fontAlgn="ctr"/>
                      <a:r>
                        <a:rPr lang="fr-CA" sz="1000" b="1" i="0" u="none" strike="noStrike" dirty="0">
                          <a:solidFill>
                            <a:srgbClr val="000000"/>
                          </a:solidFill>
                          <a:effectLst/>
                          <a:latin typeface="+mn-lt"/>
                        </a:rPr>
                        <a:t>Ne s’applique pas</a:t>
                      </a:r>
                    </a:p>
                  </a:txBody>
                  <a:tcPr marL="36000" marR="36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FF0000"/>
                          </a:solidFill>
                          <a:effectLst/>
                          <a:latin typeface="Calibri" panose="020F0502020204030204" pitchFamily="34" charset="0"/>
                        </a:rPr>
                        <a:t>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a:solidFill>
                            <a:srgbClr val="000000"/>
                          </a:solidFill>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fr-CA" sz="1000" b="1"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70192701"/>
                  </a:ext>
                </a:extLst>
              </a:tr>
            </a:tbl>
          </a:graphicData>
        </a:graphic>
      </p:graphicFrame>
      <p:graphicFrame>
        <p:nvGraphicFramePr>
          <p:cNvPr id="7" name="Tableau 6">
            <a:extLst>
              <a:ext uri="{FF2B5EF4-FFF2-40B4-BE49-F238E27FC236}">
                <a16:creationId xmlns:a16="http://schemas.microsoft.com/office/drawing/2014/main" id="{07051F49-A4EF-4114-8790-81DD57F547EB}"/>
              </a:ext>
            </a:extLst>
          </p:cNvPr>
          <p:cNvGraphicFramePr>
            <a:graphicFrameLocks noGrp="1"/>
          </p:cNvGraphicFramePr>
          <p:nvPr>
            <p:custDataLst>
              <p:tags r:id="rId5"/>
            </p:custDataLst>
            <p:extLst>
              <p:ext uri="{D42A27DB-BD31-4B8C-83A1-F6EECF244321}">
                <p14:modId xmlns:p14="http://schemas.microsoft.com/office/powerpoint/2010/main" val="2284949261"/>
              </p:ext>
            </p:extLst>
          </p:nvPr>
        </p:nvGraphicFramePr>
        <p:xfrm>
          <a:off x="239597" y="3732705"/>
          <a:ext cx="8561498" cy="1386840"/>
        </p:xfrm>
        <a:graphic>
          <a:graphicData uri="http://schemas.openxmlformats.org/drawingml/2006/table">
            <a:tbl>
              <a:tblPr firstRow="1" bandRow="1">
                <a:tableStyleId>{5C22544A-7EE6-4342-B048-85BDC9FD1C3A}</a:tableStyleId>
              </a:tblPr>
              <a:tblGrid>
                <a:gridCol w="4280749">
                  <a:extLst>
                    <a:ext uri="{9D8B030D-6E8A-4147-A177-3AD203B41FA5}">
                      <a16:colId xmlns:a16="http://schemas.microsoft.com/office/drawing/2014/main" val="20000"/>
                    </a:ext>
                  </a:extLst>
                </a:gridCol>
                <a:gridCol w="4280749">
                  <a:extLst>
                    <a:ext uri="{9D8B030D-6E8A-4147-A177-3AD203B41FA5}">
                      <a16:colId xmlns:a16="http://schemas.microsoft.com/office/drawing/2014/main" val="20001"/>
                    </a:ext>
                  </a:extLst>
                </a:gridCol>
              </a:tblGrid>
              <a:tr h="720000">
                <a:tc>
                  <a:txBody>
                    <a:bodyPr/>
                    <a:lstStyle/>
                    <a:p>
                      <a:pPr>
                        <a:spcAft>
                          <a:spcPts val="600"/>
                        </a:spcAft>
                      </a:pPr>
                      <a:r>
                        <a:rPr lang="fr-CA" sz="800" b="1" dirty="0">
                          <a:solidFill>
                            <a:schemeClr val="tx1"/>
                          </a:solidFill>
                          <a:cs typeface="Arial" panose="020B0604020202020204" pitchFamily="34" charset="0"/>
                        </a:rPr>
                        <a:t>La proportion de répondants qui mentionnent leur conjoint ou partenaire de vie dans leur milieu de travail </a:t>
                      </a:r>
                      <a:r>
                        <a:rPr lang="fr-CA" sz="800" b="1" u="sng" dirty="0">
                          <a:solidFill>
                            <a:schemeClr val="tx1"/>
                          </a:solidFill>
                          <a:cs typeface="Arial" panose="020B0604020202020204" pitchFamily="34" charset="0"/>
                        </a:rPr>
                        <a:t>au moins une fois par semaine</a:t>
                      </a:r>
                      <a:r>
                        <a:rPr lang="fr-CA" sz="800" b="1" dirty="0">
                          <a:solidFill>
                            <a:schemeClr val="tx1"/>
                          </a:solidFill>
                          <a:cs typeface="Arial" panose="020B0604020202020204" pitchFamily="34" charset="0"/>
                        </a:rPr>
                        <a:t> (41%) est significativement plus élevée chez :</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18-34 ans (54%) et les 35-54 ans (52%)</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francophones (47%)</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résidents des provinces de l’Atlantique (51%)</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ayant des enfants mineurs (62%)</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dont le revenu annuel est de 60 000 $ et plus (50% à 59%)</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qui travaillent en bureau / ventes / service (57%), les travailleurs manuels (56%) ainsi que les professionnels (58%)</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répondants dont la scolarité est de niveau universitaire (47%)</a:t>
                      </a:r>
                    </a:p>
                  </a:txBody>
                  <a:tcPr>
                    <a:lnL w="12700" cap="flat" cmpd="sng" algn="ctr">
                      <a:solidFill>
                        <a:srgbClr val="F5841F"/>
                      </a:solidFill>
                      <a:prstDash val="sysDot"/>
                      <a:round/>
                      <a:headEnd type="none" w="med" len="med"/>
                      <a:tailEnd type="none" w="med" len="med"/>
                    </a:lnL>
                    <a:lnR w="12700" cmpd="sng">
                      <a:noFill/>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solidFill>
                      <a:srgbClr val="F5841F">
                        <a:alpha val="15000"/>
                      </a:srgbClr>
                    </a:solidFill>
                  </a:tcPr>
                </a:tc>
                <a:tc>
                  <a:txBody>
                    <a:bodyPr/>
                    <a:lstStyle/>
                    <a:p>
                      <a:pPr>
                        <a:spcAft>
                          <a:spcPts val="600"/>
                        </a:spcAft>
                      </a:pPr>
                      <a:r>
                        <a:rPr lang="fr-CA" sz="800" b="1" dirty="0">
                          <a:solidFill>
                            <a:schemeClr val="tx1"/>
                          </a:solidFill>
                          <a:cs typeface="Arial" panose="020B0604020202020204" pitchFamily="34" charset="0"/>
                        </a:rPr>
                        <a:t>La proportion de répondants qui mentionnent leur conjoint ou partenaire de vie dans leur milieu de travail </a:t>
                      </a:r>
                      <a:r>
                        <a:rPr lang="fr-CA" sz="800" b="1" u="sng" dirty="0">
                          <a:solidFill>
                            <a:schemeClr val="tx1"/>
                          </a:solidFill>
                          <a:cs typeface="Arial" panose="020B0604020202020204" pitchFamily="34" charset="0"/>
                        </a:rPr>
                        <a:t>une fois par mois ou moins</a:t>
                      </a:r>
                      <a:r>
                        <a:rPr lang="fr-CA" sz="800" b="1" dirty="0">
                          <a:solidFill>
                            <a:schemeClr val="tx1"/>
                          </a:solidFill>
                          <a:cs typeface="Arial" panose="020B0604020202020204" pitchFamily="34" charset="0"/>
                        </a:rPr>
                        <a:t> (12%) est significativement plus élevée chez :</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hommes (15%)</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45-54 ans (17%)</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allophones (21%)</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résidents de l’Ontario (15%)</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ayant des enfants mineurs (16%)</a:t>
                      </a:r>
                    </a:p>
                    <a:p>
                      <a:pPr marL="87313" indent="-87313">
                        <a:buFont typeface="Arial" panose="020B0604020202020204" pitchFamily="34" charset="0"/>
                        <a:buChar char="-"/>
                      </a:pPr>
                      <a:r>
                        <a:rPr lang="fr-CA" sz="800" b="0" dirty="0">
                          <a:solidFill>
                            <a:schemeClr val="tx1"/>
                          </a:solidFill>
                          <a:cs typeface="Arial" panose="020B0604020202020204" pitchFamily="34" charset="0"/>
                        </a:rPr>
                        <a:t>Les personnes qui travaillent en bureau / ventes / service (17%) ainsi que                                        les professionnels (20%)</a:t>
                      </a:r>
                    </a:p>
                    <a:p>
                      <a:pPr marL="87313" indent="-87313">
                        <a:buFont typeface="Arial" panose="020B0604020202020204" pitchFamily="34" charset="0"/>
                        <a:buChar char="-"/>
                      </a:pPr>
                      <a:endParaRPr lang="fr-CA" sz="800" b="0" dirty="0">
                        <a:solidFill>
                          <a:schemeClr val="tx1"/>
                        </a:solidFill>
                        <a:cs typeface="Arial" panose="020B0604020202020204" pitchFamily="34" charset="0"/>
                      </a:endParaRPr>
                    </a:p>
                  </a:txBody>
                  <a:tcPr>
                    <a:lnL w="12700" cmpd="sng">
                      <a:noFill/>
                    </a:lnL>
                    <a:lnR w="12700" cap="flat" cmpd="sng" algn="ctr">
                      <a:solidFill>
                        <a:srgbClr val="F5841F"/>
                      </a:solidFill>
                      <a:prstDash val="sysDot"/>
                      <a:round/>
                      <a:headEnd type="none" w="med" len="med"/>
                      <a:tailEnd type="none" w="med" len="med"/>
                    </a:lnR>
                    <a:lnT w="12700" cap="flat" cmpd="sng" algn="ctr">
                      <a:solidFill>
                        <a:srgbClr val="F5841F"/>
                      </a:solidFill>
                      <a:prstDash val="sysDot"/>
                      <a:round/>
                      <a:headEnd type="none" w="med" len="med"/>
                      <a:tailEnd type="none" w="med" len="med"/>
                    </a:lnT>
                    <a:lnB w="12700" cap="flat" cmpd="sng" algn="ctr">
                      <a:solidFill>
                        <a:srgbClr val="F5841F"/>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643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E24AED-AFDD-4EE1-B162-9F6330D2280C}"/>
              </a:ext>
            </a:extLst>
          </p:cNvPr>
          <p:cNvSpPr>
            <a:spLocks noGrp="1"/>
          </p:cNvSpPr>
          <p:nvPr>
            <p:ph type="title"/>
            <p:custDataLst>
              <p:tags r:id="rId1"/>
            </p:custDataLst>
          </p:nvPr>
        </p:nvSpPr>
        <p:spPr>
          <a:xfrm>
            <a:off x="239597" y="70836"/>
            <a:ext cx="7239314" cy="517396"/>
          </a:xfrm>
          <a:noFill/>
        </p:spPr>
        <p:txBody>
          <a:bodyPr>
            <a:normAutofit/>
          </a:bodyPr>
          <a:lstStyle/>
          <a:p>
            <a:r>
              <a:rPr lang="fr-CA" sz="1800" dirty="0"/>
              <a:t>Discussions de la vie amoureuse avec les collègues de travail</a:t>
            </a:r>
          </a:p>
        </p:txBody>
      </p:sp>
      <p:sp>
        <p:nvSpPr>
          <p:cNvPr id="4" name="Espace réservé du numéro de diapositive 3">
            <a:extLst>
              <a:ext uri="{FF2B5EF4-FFF2-40B4-BE49-F238E27FC236}">
                <a16:creationId xmlns:a16="http://schemas.microsoft.com/office/drawing/2014/main" id="{29609042-8EE0-48F6-BD3F-CA2DF8A5221C}"/>
              </a:ext>
            </a:extLst>
          </p:cNvPr>
          <p:cNvSpPr>
            <a:spLocks noGrp="1"/>
          </p:cNvSpPr>
          <p:nvPr>
            <p:ph type="sldNum" sz="quarter" idx="12"/>
            <p:custDataLst>
              <p:tags r:id="rId2"/>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B3B3B3"/>
              </a:solidFill>
              <a:effectLst/>
              <a:uLnTx/>
              <a:uFillTx/>
              <a:latin typeface="Calibri"/>
              <a:ea typeface="+mn-ea"/>
              <a:cs typeface="Calibri"/>
            </a:endParaRPr>
          </a:p>
        </p:txBody>
      </p:sp>
      <p:sp>
        <p:nvSpPr>
          <p:cNvPr id="6" name="Rectangle 4">
            <a:extLst>
              <a:ext uri="{FF2B5EF4-FFF2-40B4-BE49-F238E27FC236}">
                <a16:creationId xmlns:a16="http://schemas.microsoft.com/office/drawing/2014/main" id="{22A66269-5C63-42B2-AE5A-D5F66DAC534A}"/>
              </a:ext>
            </a:extLst>
          </p:cNvPr>
          <p:cNvSpPr txBox="1">
            <a:spLocks noChangeArrowheads="1"/>
          </p:cNvSpPr>
          <p:nvPr>
            <p:custDataLst>
              <p:tags r:id="rId3"/>
            </p:custDataLst>
          </p:nvPr>
        </p:nvSpPr>
        <p:spPr>
          <a:xfrm>
            <a:off x="239596" y="794095"/>
            <a:ext cx="8652733" cy="779845"/>
          </a:xfrm>
          <a:prstGeom prst="rect">
            <a:avLst/>
          </a:prstGeom>
          <a:noFill/>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just">
              <a:spcAft>
                <a:spcPts val="600"/>
              </a:spcAft>
              <a:buFont typeface="Wingdings" panose="05000000000000000000" pitchFamily="2" charset="2"/>
              <a:buChar char="§"/>
            </a:pPr>
            <a:r>
              <a:rPr lang="fr-CA" sz="1000" dirty="0">
                <a:cs typeface="Arial" pitchFamily="34" charset="0"/>
              </a:rPr>
              <a:t>Deux Canadiens sur dix (21%) parlent de leur vie amoureuse avec leurs collègues de travail </a:t>
            </a:r>
            <a:r>
              <a:rPr lang="fr-CA" sz="1000" u="sng" dirty="0">
                <a:cs typeface="Arial" pitchFamily="34" charset="0"/>
              </a:rPr>
              <a:t>au moins une fois par semaine.</a:t>
            </a:r>
            <a:r>
              <a:rPr lang="fr-CA" sz="1000" dirty="0">
                <a:cs typeface="Arial" pitchFamily="34" charset="0"/>
              </a:rPr>
              <a:t> La proportion est similaire (20%) pour ceux qui le font moins fréquemment (une fois par mois ou moins). </a:t>
            </a:r>
          </a:p>
          <a:p>
            <a:pPr marL="582613" lvl="2" indent="-182563" algn="just">
              <a:spcAft>
                <a:spcPts val="600"/>
              </a:spcAft>
              <a:buFont typeface="Wingdings" panose="05000000000000000000" pitchFamily="2" charset="2"/>
              <a:buChar char="Ø"/>
            </a:pPr>
            <a:r>
              <a:rPr lang="fr-CA" sz="1000" dirty="0">
                <a:cs typeface="Arial" pitchFamily="34" charset="0"/>
              </a:rPr>
              <a:t>Cette proportion est significativement plus élevée chez les Québécois (26%) que chez les résidents du reste du Canada (19%).</a:t>
            </a:r>
          </a:p>
        </p:txBody>
      </p:sp>
      <p:sp>
        <p:nvSpPr>
          <p:cNvPr id="7" name="Espace réservé du texte 4">
            <a:extLst>
              <a:ext uri="{FF2B5EF4-FFF2-40B4-BE49-F238E27FC236}">
                <a16:creationId xmlns:a16="http://schemas.microsoft.com/office/drawing/2014/main" id="{86FA210A-37C4-4168-9142-BE6458920E1C}"/>
              </a:ext>
            </a:extLst>
          </p:cNvPr>
          <p:cNvSpPr txBox="1">
            <a:spLocks/>
          </p:cNvSpPr>
          <p:nvPr>
            <p:custDataLst>
              <p:tags r:id="rId4"/>
            </p:custDataLst>
          </p:nvPr>
        </p:nvSpPr>
        <p:spPr>
          <a:xfrm>
            <a:off x="239597" y="1643836"/>
            <a:ext cx="8561503" cy="511489"/>
          </a:xfrm>
          <a:prstGeom prst="rect">
            <a:avLst/>
          </a:prstGeom>
          <a:solidFill>
            <a:srgbClr val="FAFAFA"/>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a:pPr>
            <a:r>
              <a:rPr lang="en-CA" sz="1000" b="1" dirty="0"/>
              <a:t>CFE2. </a:t>
            </a:r>
            <a:r>
              <a:rPr lang="fr-CA" sz="1000" b="1" dirty="0"/>
              <a:t>À quelle fréquence parlez-vous de votre vie amoureuse (relation de couple, nouvelle rencontre, anciennes relations, etc.) avec vos collègues de travail ?</a:t>
            </a:r>
            <a:endParaRPr kumimoji="0" lang="fr-CA" sz="1000" b="1" i="0" u="none" strike="noStrike" kern="1200" cap="none" spc="0" normalizeH="0" baseline="0" noProof="0" dirty="0">
              <a:ln>
                <a:noFill/>
              </a:ln>
              <a:effectLst/>
              <a:uLnTx/>
              <a:uFillTx/>
            </a:endParaRPr>
          </a:p>
          <a:p>
            <a:pPr marL="0" lvl="0" indent="0" algn="ctr">
              <a:buNone/>
              <a:defRPr/>
            </a:pPr>
            <a:r>
              <a:rPr lang="fr-CA" sz="1000" i="1" dirty="0"/>
              <a:t>Base : Tous les répondants</a:t>
            </a:r>
            <a:endParaRPr kumimoji="0" lang="fr-CA" sz="1000" b="0" i="1" u="none" strike="noStrike" kern="1200" cap="none" spc="0" normalizeH="0" baseline="0" noProof="0" dirty="0">
              <a:ln>
                <a:noFill/>
              </a:ln>
              <a:effectLst/>
              <a:uLnTx/>
              <a:uFillTx/>
            </a:endParaRPr>
          </a:p>
        </p:txBody>
      </p:sp>
      <p:graphicFrame>
        <p:nvGraphicFramePr>
          <p:cNvPr id="9" name="Graphique 8">
            <a:extLst>
              <a:ext uri="{FF2B5EF4-FFF2-40B4-BE49-F238E27FC236}">
                <a16:creationId xmlns:a16="http://schemas.microsoft.com/office/drawing/2014/main" id="{4D70FCEA-1340-47C8-B94E-5612467D720B}"/>
              </a:ext>
            </a:extLst>
          </p:cNvPr>
          <p:cNvGraphicFramePr/>
          <p:nvPr>
            <p:custDataLst>
              <p:tags r:id="rId5"/>
            </p:custDataLst>
            <p:extLst>
              <p:ext uri="{D42A27DB-BD31-4B8C-83A1-F6EECF244321}">
                <p14:modId xmlns:p14="http://schemas.microsoft.com/office/powerpoint/2010/main" val="2887842604"/>
              </p:ext>
            </p:extLst>
          </p:nvPr>
        </p:nvGraphicFramePr>
        <p:xfrm>
          <a:off x="239596" y="2116832"/>
          <a:ext cx="8652734" cy="2650432"/>
        </p:xfrm>
        <a:graphic>
          <a:graphicData uri="http://schemas.openxmlformats.org/drawingml/2006/chart">
            <c:chart xmlns:c="http://schemas.openxmlformats.org/drawingml/2006/chart" xmlns:r="http://schemas.openxmlformats.org/officeDocument/2006/relationships" r:id="rId13"/>
          </a:graphicData>
        </a:graphic>
      </p:graphicFrame>
      <p:cxnSp>
        <p:nvCxnSpPr>
          <p:cNvPr id="10" name="Connecteur droit avec flèche 9">
            <a:extLst>
              <a:ext uri="{FF2B5EF4-FFF2-40B4-BE49-F238E27FC236}">
                <a16:creationId xmlns:a16="http://schemas.microsoft.com/office/drawing/2014/main" id="{5BF85AA8-7BFF-416B-BA1E-BF49414682DA}"/>
              </a:ext>
            </a:extLst>
          </p:cNvPr>
          <p:cNvCxnSpPr>
            <a:cxnSpLocks/>
          </p:cNvCxnSpPr>
          <p:nvPr>
            <p:custDataLst>
              <p:tags r:id="rId6"/>
            </p:custDataLst>
          </p:nvPr>
        </p:nvCxnSpPr>
        <p:spPr>
          <a:xfrm>
            <a:off x="362888" y="3224461"/>
            <a:ext cx="270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1" name="ZoneTexte 10">
            <a:extLst>
              <a:ext uri="{FF2B5EF4-FFF2-40B4-BE49-F238E27FC236}">
                <a16:creationId xmlns:a16="http://schemas.microsoft.com/office/drawing/2014/main" id="{2CF7DDD2-0345-4C4D-B689-784A199205D1}"/>
              </a:ext>
            </a:extLst>
          </p:cNvPr>
          <p:cNvSpPr txBox="1"/>
          <p:nvPr>
            <p:custDataLst>
              <p:tags r:id="rId7"/>
            </p:custDataLst>
          </p:nvPr>
        </p:nvSpPr>
        <p:spPr>
          <a:xfrm>
            <a:off x="677889" y="3034221"/>
            <a:ext cx="2069999" cy="380480"/>
          </a:xfrm>
          <a:prstGeom prst="rect">
            <a:avLst/>
          </a:prstGeom>
          <a:solidFill>
            <a:schemeClr val="bg1"/>
          </a:solid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effectLst/>
                <a:uLnTx/>
                <a:uFillTx/>
                <a:cs typeface="Arial" panose="020B0604020202020204" pitchFamily="34" charset="0"/>
              </a:rPr>
              <a:t>Au moins 1 fois par semaine : </a:t>
            </a:r>
          </a:p>
          <a:p>
            <a:pPr marL="0" marR="0" lvl="0" indent="0" algn="ctr" defTabSz="914400" eaLnBrk="1" fontAlgn="auto" latinLnBrk="0" hangingPunct="1">
              <a:lnSpc>
                <a:spcPct val="100000"/>
              </a:lnSpc>
              <a:spcBef>
                <a:spcPts val="0"/>
              </a:spcBef>
              <a:spcAft>
                <a:spcPts val="0"/>
              </a:spcAft>
              <a:buClrTx/>
              <a:buSzTx/>
              <a:buFontTx/>
              <a:buNone/>
              <a:tabLst/>
              <a:defRPr/>
            </a:pPr>
            <a:r>
              <a:rPr lang="fr-CA" sz="1000" b="1" kern="0" dirty="0">
                <a:cs typeface="Arial" panose="020B0604020202020204" pitchFamily="34" charset="0"/>
              </a:rPr>
              <a:t>21</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008000"/>
                </a:solidFill>
                <a:cs typeface="Arial" panose="020B0604020202020204" pitchFamily="34" charset="0"/>
              </a:rPr>
              <a:t>26</a:t>
            </a:r>
            <a:r>
              <a:rPr kumimoji="0" lang="fr-CA" sz="1000" b="1" i="0" u="none" strike="noStrike" kern="0" cap="none" spc="0" normalizeH="0" baseline="0" noProof="0" dirty="0">
                <a:ln>
                  <a:noFill/>
                </a:ln>
                <a:solidFill>
                  <a:srgbClr val="008000"/>
                </a:solidFill>
                <a:effectLst/>
                <a:uLnTx/>
                <a:uFillTx/>
                <a:cs typeface="Arial" panose="020B0604020202020204" pitchFamily="34" charset="0"/>
              </a:rPr>
              <a:t>%</a:t>
            </a:r>
            <a:r>
              <a:rPr kumimoji="0" lang="fr-CA" sz="1000" b="1" i="0" u="none" strike="noStrike" kern="0" cap="none" spc="0" normalizeH="0" baseline="0" noProof="0" dirty="0">
                <a:ln>
                  <a:noFill/>
                </a:ln>
                <a:effectLst/>
                <a:uLnTx/>
                <a:uFillTx/>
                <a:cs typeface="Arial" panose="020B0604020202020204" pitchFamily="34" charset="0"/>
              </a:rPr>
              <a:t> / </a:t>
            </a:r>
            <a:r>
              <a:rPr lang="fr-CA" sz="1000" b="1" kern="0" dirty="0">
                <a:solidFill>
                  <a:srgbClr val="FF0000"/>
                </a:solidFill>
                <a:cs typeface="Arial" panose="020B0604020202020204" pitchFamily="34" charset="0"/>
              </a:rPr>
              <a:t>19</a:t>
            </a:r>
            <a:r>
              <a:rPr kumimoji="0" lang="fr-CA" sz="1000" b="1" i="0" u="none" strike="noStrike" kern="0" cap="none" spc="0" normalizeH="0" baseline="0" noProof="0" dirty="0">
                <a:ln>
                  <a:noFill/>
                </a:ln>
                <a:solidFill>
                  <a:srgbClr val="FF0000"/>
                </a:solidFill>
                <a:effectLst/>
                <a:uLnTx/>
                <a:uFillTx/>
                <a:cs typeface="Arial" panose="020B0604020202020204" pitchFamily="34" charset="0"/>
              </a:rPr>
              <a:t>%</a:t>
            </a:r>
          </a:p>
        </p:txBody>
      </p:sp>
      <p:cxnSp>
        <p:nvCxnSpPr>
          <p:cNvPr id="12" name="Connecteur droit avec flèche 11">
            <a:extLst>
              <a:ext uri="{FF2B5EF4-FFF2-40B4-BE49-F238E27FC236}">
                <a16:creationId xmlns:a16="http://schemas.microsoft.com/office/drawing/2014/main" id="{68D75DD7-D22F-4326-AACF-2BB76E51AE89}"/>
              </a:ext>
            </a:extLst>
          </p:cNvPr>
          <p:cNvCxnSpPr/>
          <p:nvPr>
            <p:custDataLst>
              <p:tags r:id="rId8"/>
            </p:custDataLst>
          </p:nvPr>
        </p:nvCxnSpPr>
        <p:spPr>
          <a:xfrm>
            <a:off x="3252462" y="3752968"/>
            <a:ext cx="2700000" cy="0"/>
          </a:xfrm>
          <a:prstGeom prst="straightConnector1">
            <a:avLst/>
          </a:prstGeom>
          <a:noFill/>
          <a:ln w="9525" cap="flat" cmpd="sng" algn="ctr">
            <a:solidFill>
              <a:srgbClr val="000000">
                <a:lumMod val="85000"/>
                <a:lumOff val="15000"/>
              </a:srgbClr>
            </a:solidFill>
            <a:prstDash val="solid"/>
            <a:headEnd type="arrow"/>
            <a:tailEnd type="arrow"/>
          </a:ln>
          <a:effectLst/>
        </p:spPr>
      </p:cxnSp>
      <p:sp>
        <p:nvSpPr>
          <p:cNvPr id="13" name="ZoneTexte 12">
            <a:extLst>
              <a:ext uri="{FF2B5EF4-FFF2-40B4-BE49-F238E27FC236}">
                <a16:creationId xmlns:a16="http://schemas.microsoft.com/office/drawing/2014/main" id="{7E5D46D7-45D7-4053-B363-7B1E4F4CDCDD}"/>
              </a:ext>
            </a:extLst>
          </p:cNvPr>
          <p:cNvSpPr txBox="1"/>
          <p:nvPr>
            <p:custDataLst>
              <p:tags r:id="rId9"/>
            </p:custDataLst>
          </p:nvPr>
        </p:nvSpPr>
        <p:spPr>
          <a:xfrm>
            <a:off x="3567462" y="3562728"/>
            <a:ext cx="2070000" cy="380480"/>
          </a:xfrm>
          <a:prstGeom prst="rect">
            <a:avLst/>
          </a:prstGeom>
          <a:solidFill>
            <a:schemeClr val="bg1"/>
          </a:solidFill>
        </p:spPr>
        <p:txBody>
          <a:bodyPr wrap="square" lIns="36000" tIns="36000" rIns="36000" bIns="36000" rtlCol="0">
            <a:spAutoFit/>
          </a:bodyPr>
          <a:lstStyle/>
          <a:p>
            <a:pPr lvl="0" algn="ctr" defTabSz="914400"/>
            <a:r>
              <a:rPr kumimoji="0" lang="fr-CA" sz="1000" b="1" i="0" u="none" strike="noStrike" kern="0" cap="none" spc="0" normalizeH="0" baseline="0" noProof="0" dirty="0">
                <a:ln>
                  <a:noFill/>
                </a:ln>
                <a:effectLst/>
                <a:uLnTx/>
                <a:uFillTx/>
                <a:cs typeface="Arial" panose="020B0604020202020204" pitchFamily="34" charset="0"/>
              </a:rPr>
              <a:t>1 fois par mois ou moins : </a:t>
            </a:r>
          </a:p>
          <a:p>
            <a:pPr lvl="0" algn="ctr" defTabSz="914400"/>
            <a:r>
              <a:rPr lang="fr-CA" sz="1000" b="1" kern="0" noProof="0" dirty="0">
                <a:cs typeface="Arial" panose="020B0604020202020204" pitchFamily="34" charset="0"/>
              </a:rPr>
              <a:t>20</a:t>
            </a:r>
            <a:r>
              <a:rPr lang="fr-CA" sz="1000" b="1" kern="0" dirty="0">
                <a:cs typeface="Arial" panose="020B0604020202020204" pitchFamily="34" charset="0"/>
              </a:rPr>
              <a:t>% / 19% / 20%</a:t>
            </a:r>
            <a:endParaRPr kumimoji="0" lang="fr-CA" sz="1000" b="1" i="0" u="none" strike="noStrike" kern="0" cap="none" spc="0" normalizeH="0" baseline="0" noProof="0" dirty="0">
              <a:ln>
                <a:noFill/>
              </a:ln>
              <a:effectLst/>
              <a:uLnTx/>
              <a:uFillTx/>
              <a:cs typeface="Arial" panose="020B0604020202020204" pitchFamily="34" charset="0"/>
            </a:endParaRPr>
          </a:p>
        </p:txBody>
      </p:sp>
      <p:sp>
        <p:nvSpPr>
          <p:cNvPr id="3" name="Rectangle 2">
            <a:extLst>
              <a:ext uri="{FF2B5EF4-FFF2-40B4-BE49-F238E27FC236}">
                <a16:creationId xmlns:a16="http://schemas.microsoft.com/office/drawing/2014/main" id="{BC762136-1FB2-4E1E-AC8A-4D07AAB6DA05}"/>
              </a:ext>
            </a:extLst>
          </p:cNvPr>
          <p:cNvSpPr/>
          <p:nvPr>
            <p:custDataLst>
              <p:tags r:id="rId10"/>
            </p:custDataLst>
          </p:nvPr>
        </p:nvSpPr>
        <p:spPr>
          <a:xfrm>
            <a:off x="239595" y="2767260"/>
            <a:ext cx="5875979" cy="2123521"/>
          </a:xfrm>
          <a:prstGeom prst="rect">
            <a:avLst/>
          </a:prstGeom>
          <a:noFill/>
          <a:ln>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Organigramme : Procédé 13">
            <a:extLst>
              <a:ext uri="{FF2B5EF4-FFF2-40B4-BE49-F238E27FC236}">
                <a16:creationId xmlns:a16="http://schemas.microsoft.com/office/drawing/2014/main" id="{0A495B3E-078D-46A9-A2C3-3B5397B08EF1}"/>
              </a:ext>
            </a:extLst>
          </p:cNvPr>
          <p:cNvSpPr/>
          <p:nvPr>
            <p:custDataLst>
              <p:tags r:id="rId11"/>
            </p:custDataLst>
          </p:nvPr>
        </p:nvSpPr>
        <p:spPr>
          <a:xfrm>
            <a:off x="1668255" y="2614151"/>
            <a:ext cx="2789160" cy="318182"/>
          </a:xfrm>
          <a:prstGeom prst="flowChartProcess">
            <a:avLst/>
          </a:prstGeom>
          <a:solidFill>
            <a:schemeClr val="bg1"/>
          </a:solidFill>
          <a:ln w="9525">
            <a:solidFill>
              <a:srgbClr val="F584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100" b="1" dirty="0">
                <a:solidFill>
                  <a:schemeClr val="tx1"/>
                </a:solidFill>
              </a:rPr>
              <a:t>Total – Au moins 1 fois : 40% / 45% / 39%</a:t>
            </a:r>
          </a:p>
        </p:txBody>
      </p:sp>
    </p:spTree>
    <p:extLst>
      <p:ext uri="{BB962C8B-B14F-4D97-AF65-F5344CB8AC3E}">
        <p14:creationId xmlns:p14="http://schemas.microsoft.com/office/powerpoint/2010/main" val="428815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7"/>
</p:tagLst>
</file>

<file path=ppt/tags/tag145.xml><?xml version="1.0" encoding="utf-8"?>
<p:tagLst xmlns:a="http://schemas.openxmlformats.org/drawingml/2006/main" xmlns:r="http://schemas.openxmlformats.org/officeDocument/2006/relationships" xmlns:p="http://schemas.openxmlformats.org/presentationml/2006/main">
  <p:tag name="NUM" val="8"/>
</p:tagLst>
</file>

<file path=ppt/tags/tag146.xml><?xml version="1.0" encoding="utf-8"?>
<p:tagLst xmlns:a="http://schemas.openxmlformats.org/drawingml/2006/main" xmlns:r="http://schemas.openxmlformats.org/officeDocument/2006/relationships" xmlns:p="http://schemas.openxmlformats.org/presentationml/2006/main">
  <p:tag name="NUM" val="9"/>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ersonnalisé Léger">
    <a:dk1>
      <a:srgbClr val="000000"/>
    </a:dk1>
    <a:lt1>
      <a:srgbClr val="FFFFFF"/>
    </a:lt1>
    <a:dk2>
      <a:srgbClr val="000000"/>
    </a:dk2>
    <a:lt2>
      <a:srgbClr val="FFFFFF"/>
    </a:lt2>
    <a:accent1>
      <a:srgbClr val="840000"/>
    </a:accent1>
    <a:accent2>
      <a:srgbClr val="777877"/>
    </a:accent2>
    <a:accent3>
      <a:srgbClr val="E00013"/>
    </a:accent3>
    <a:accent4>
      <a:srgbClr val="B71320"/>
    </a:accent4>
    <a:accent5>
      <a:srgbClr val="E84954"/>
    </a:accent5>
    <a:accent6>
      <a:srgbClr val="F2DCDB"/>
    </a:accent6>
    <a:hlink>
      <a:srgbClr val="0070C0"/>
    </a:hlink>
    <a:folHlink>
      <a:srgbClr val="E84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5781</TotalTime>
  <Words>5912</Words>
  <Application>Microsoft Office PowerPoint</Application>
  <PresentationFormat>Affichage à l'écran (16:9)</PresentationFormat>
  <Paragraphs>1334</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31</vt:i4>
      </vt:variant>
    </vt:vector>
  </HeadingPairs>
  <TitlesOfParts>
    <vt:vector size="38" baseType="lpstr">
      <vt:lpstr>Arial</vt:lpstr>
      <vt:lpstr>Calibri</vt:lpstr>
      <vt:lpstr>Oswald Light</vt:lpstr>
      <vt:lpstr>Wingdings</vt:lpstr>
      <vt:lpstr>Office Theme</vt:lpstr>
      <vt:lpstr>1_Office Theme</vt:lpstr>
      <vt:lpstr>2_Office Theme</vt:lpstr>
      <vt:lpstr>Étude annuelle – Édition 2019</vt:lpstr>
      <vt:lpstr>Présentation PowerPoint</vt:lpstr>
      <vt:lpstr>Contexte, objectifs et méthodologie</vt:lpstr>
      <vt:lpstr>Contexte, objectifs et méthodologie</vt:lpstr>
      <vt:lpstr>Résultats détaillés</vt:lpstr>
      <vt:lpstr>1. Discussion de la vie amoureuse dans le  milieu de travail</vt:lpstr>
      <vt:lpstr>Mention du conjoint ou partenaire de vie dans le milieu de travail</vt:lpstr>
      <vt:lpstr>Mention du conjoint ou partenaire de vie dans le milieu de travail (suite)</vt:lpstr>
      <vt:lpstr>Discussions de la vie amoureuse avec les collègues de travail</vt:lpstr>
      <vt:lpstr>Discussions de la vie amoureuse avec les collègues de travail (suite)</vt:lpstr>
      <vt:lpstr>2. Perception et opinion quant à la diversité sexuelle dans le milieu de travail</vt:lpstr>
      <vt:lpstr>Connaissance de personnes homosexuelles en milieu de travail</vt:lpstr>
      <vt:lpstr>Facilité perçue à afficher son homosexualité en milieu de travail</vt:lpstr>
      <vt:lpstr>Présentation PowerPoint</vt:lpstr>
      <vt:lpstr>Impact de l’orientation homosexuelle sur la carrière professionnelle</vt:lpstr>
      <vt:lpstr>Impact de l’orientation homosexuelle sur la carrière professionnelle (suite)</vt:lpstr>
      <vt:lpstr>Être à l’aise de parler d’un membre de sa famille proche gai, lesbienne, bisexuel ou trans dans son milieu de travail</vt:lpstr>
      <vt:lpstr>Être à l’aise de parler d’un membre de sa famille proche gai, lesbienne, bisexuel ou trans dans son milieu de travail (suite)</vt:lpstr>
      <vt:lpstr>Hésitations à embaucher une personne trans</vt:lpstr>
      <vt:lpstr>Hésitations à embaucher une personne trans (suite)</vt:lpstr>
      <vt:lpstr>Acceptation d’une transition de genre par le milieu de travail</vt:lpstr>
      <vt:lpstr>Acceptation d’une transition de genre par le milieu de travail (suite)</vt:lpstr>
      <vt:lpstr>Impact sur la décision de travailler pour une entreprise qui afficherait son ouverture envers la diversité sexuelle</vt:lpstr>
      <vt:lpstr>Impact sur la décision de travailler pour une entreprise qui afficherait son ouverture envers la diversité sexuelle (suite)</vt:lpstr>
      <vt:lpstr>Démonstration publique d’affection amoureuse entre deux hommes</vt:lpstr>
      <vt:lpstr>Profil des répondants</vt:lpstr>
      <vt:lpstr>Orientation sexuelle</vt:lpstr>
      <vt:lpstr>Profil des répondants</vt:lpstr>
      <vt:lpstr>Présentation PowerPoint</vt:lpstr>
      <vt:lpstr>Présentation PowerPoint</vt:lpstr>
      <vt:lpstr>Présentation PowerPoint</vt:lpstr>
    </vt:vector>
  </TitlesOfParts>
  <Company>Alphatek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Gignac</dc:creator>
  <cp:lastModifiedBy>Cynthia Mongbe</cp:lastModifiedBy>
  <cp:revision>627</cp:revision>
  <cp:lastPrinted>2019-12-13T18:47:05Z</cp:lastPrinted>
  <dcterms:created xsi:type="dcterms:W3CDTF">2017-10-18T18:31:47Z</dcterms:created>
  <dcterms:modified xsi:type="dcterms:W3CDTF">2019-12-13T20:32:08Z</dcterms:modified>
</cp:coreProperties>
</file>